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7" r:id="rId11"/>
    <p:sldId id="268" r:id="rId12"/>
    <p:sldId id="265" r:id="rId13"/>
    <p:sldId id="266" r:id="rId14"/>
    <p:sldId id="270" r:id="rId15"/>
    <p:sldId id="269" r:id="rId16"/>
    <p:sldId id="271" r:id="rId17"/>
    <p:sldId id="273" r:id="rId18"/>
    <p:sldId id="272" r:id="rId19"/>
    <p:sldId id="275" r:id="rId20"/>
    <p:sldId id="276" r:id="rId21"/>
    <p:sldId id="278" r:id="rId22"/>
    <p:sldId id="280" r:id="rId23"/>
    <p:sldId id="277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91" r:id="rId33"/>
    <p:sldId id="288" r:id="rId34"/>
    <p:sldId id="289" r:id="rId35"/>
    <p:sldId id="290" r:id="rId36"/>
    <p:sldId id="292" r:id="rId37"/>
    <p:sldId id="293" r:id="rId38"/>
    <p:sldId id="294" r:id="rId39"/>
    <p:sldId id="295" r:id="rId40"/>
    <p:sldId id="296" r:id="rId41"/>
    <p:sldId id="297" r:id="rId42"/>
    <p:sldId id="299" r:id="rId43"/>
    <p:sldId id="298" r:id="rId44"/>
    <p:sldId id="300" r:id="rId45"/>
    <p:sldId id="302" r:id="rId46"/>
    <p:sldId id="301" r:id="rId47"/>
    <p:sldId id="303" r:id="rId48"/>
    <p:sldId id="304" r:id="rId49"/>
    <p:sldId id="305" r:id="rId50"/>
    <p:sldId id="306" r:id="rId51"/>
    <p:sldId id="308" r:id="rId52"/>
    <p:sldId id="307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20" r:id="rId73"/>
    <p:sldId id="321" r:id="rId74"/>
    <p:sldId id="330" r:id="rId75"/>
    <p:sldId id="337" r:id="rId76"/>
    <p:sldId id="338" r:id="rId77"/>
    <p:sldId id="339" r:id="rId78"/>
    <p:sldId id="331" r:id="rId79"/>
    <p:sldId id="332" r:id="rId80"/>
    <p:sldId id="333" r:id="rId81"/>
    <p:sldId id="334" r:id="rId82"/>
    <p:sldId id="335" r:id="rId83"/>
    <p:sldId id="336" r:id="rId84"/>
    <p:sldId id="340" r:id="rId85"/>
    <p:sldId id="341" r:id="rId86"/>
    <p:sldId id="342" r:id="rId87"/>
    <p:sldId id="343" r:id="rId88"/>
    <p:sldId id="274" r:id="rId89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8" d="100"/>
          <a:sy n="78" d="100"/>
        </p:scale>
        <p:origin x="1622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04214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31026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80733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61010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84002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357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08125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61987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20893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0230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67015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5CB81-9FB1-4305-B499-DBA8E51F9C40}" type="datetimeFigureOut">
              <a:rPr lang="sr-Latn-RS" smtClean="0"/>
              <a:t>16.8.2023.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6FFE2-7FD2-44B3-A444-5763EB2529B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585121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tegrated-mcat.com/organic-mechanisms/UDP-Glucose-Pyrophosphorylase/030211_b020" TargetMode="External"/><Relationship Id="rId3" Type="http://schemas.openxmlformats.org/officeDocument/2006/relationships/hyperlink" Target="https://bio.libretexts.org/Bookshelves/Biochemistry/Fundamentals_of_Biochemistry_(Jakubowski_and_Flatt)/01%3A_Unit_I-_Structure_and_Catalysis/06%3A_Enzyme_Activity/6.08%3A__Cofactors_and_Catalysis__-_A_Little_Help_From_My_Friends" TargetMode="External"/><Relationship Id="rId7" Type="http://schemas.openxmlformats.org/officeDocument/2006/relationships/hyperlink" Target="https://www.sciencefacts.net/adenosine-triphosphate-atp.html" TargetMode="External"/><Relationship Id="rId2" Type="http://schemas.openxmlformats.org/officeDocument/2006/relationships/hyperlink" Target="https://www.priyamstudycentre.com/browse/science/chemistry/biochemistry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uweb2.gonzaga.edu/faculty/cronk/CHEM440pub/TPP.html" TargetMode="External"/><Relationship Id="rId5" Type="http://schemas.openxmlformats.org/officeDocument/2006/relationships/hyperlink" Target="https://lpi.oregonstate.edu/mic/dietary-factors/lipoic-acid" TargetMode="External"/><Relationship Id="rId4" Type="http://schemas.openxmlformats.org/officeDocument/2006/relationships/hyperlink" Target="https://www.slideshare.net/NabaKalita2/biosynthesis-of-nucleotide-coenzymes-and-their-role-in-metabolism" TargetMode="External"/><Relationship Id="rId9" Type="http://schemas.openxmlformats.org/officeDocument/2006/relationships/hyperlink" Target="https://www.brainkart.com/article/Fat-soluble-vitamins_34111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DF8C818-E750-C269-7D43-F4404C39760B}"/>
              </a:ext>
            </a:extLst>
          </p:cNvPr>
          <p:cNvSpPr txBox="1"/>
          <p:nvPr/>
        </p:nvSpPr>
        <p:spPr>
          <a:xfrm>
            <a:off x="2230204" y="1706949"/>
            <a:ext cx="4599849" cy="4955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 VITAMINS AND COENZYMES</a:t>
            </a:r>
          </a:p>
          <a:p>
            <a:pPr algn="ctr"/>
            <a:endParaRPr lang="en-US" dirty="0"/>
          </a:p>
          <a:p>
            <a:pPr algn="ctr"/>
            <a:endParaRPr lang="sr-Latn-RS" dirty="0"/>
          </a:p>
          <a:p>
            <a:pPr algn="ctr"/>
            <a:endParaRPr lang="sr-Latn-RS" dirty="0"/>
          </a:p>
          <a:p>
            <a:pPr algn="ctr"/>
            <a:endParaRPr lang="sr-Latn-RS" dirty="0"/>
          </a:p>
          <a:p>
            <a:pPr algn="ctr"/>
            <a:endParaRPr lang="sr-Latn-RS" dirty="0"/>
          </a:p>
          <a:p>
            <a:pPr algn="ctr"/>
            <a:endParaRPr lang="sr-Latn-RS" dirty="0"/>
          </a:p>
          <a:p>
            <a:pPr algn="ctr"/>
            <a:endParaRPr lang="sr-Latn-RS" dirty="0"/>
          </a:p>
          <a:p>
            <a:pPr algn="ctr"/>
            <a:endParaRPr lang="sr-Latn-RS" dirty="0"/>
          </a:p>
          <a:p>
            <a:pPr algn="ctr"/>
            <a:endParaRPr lang="sr-Latn-RS" sz="1600" dirty="0"/>
          </a:p>
          <a:p>
            <a:pPr algn="ctr"/>
            <a:endParaRPr lang="sr-Latn-RS" sz="1600" dirty="0"/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PROF. MARINA MITROVI</a:t>
            </a:r>
            <a:r>
              <a:rPr lang="sr-Latn-RS" sz="1600" dirty="0"/>
              <a:t>Ć</a:t>
            </a:r>
          </a:p>
          <a:p>
            <a:pPr algn="ctr"/>
            <a:r>
              <a:rPr lang="sr-Latn-RS" sz="1600" dirty="0"/>
              <a:t>DEPARTMENT OF MEDICAL BIOCHEMISTRY</a:t>
            </a:r>
          </a:p>
          <a:p>
            <a:pPr algn="ctr"/>
            <a:r>
              <a:rPr lang="en-US" sz="1600" dirty="0"/>
              <a:t>FACULTY OF MEDICAL SCIENCE </a:t>
            </a:r>
          </a:p>
          <a:p>
            <a:pPr algn="ctr"/>
            <a:r>
              <a:rPr lang="en-US" sz="1600" dirty="0"/>
              <a:t>UNIVERSITY OF KRAGUJEVAC</a:t>
            </a:r>
          </a:p>
          <a:p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4AE745-0626-20B2-B3DD-0F7BAF2BF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314" y="0"/>
            <a:ext cx="2133785" cy="16765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AE463A-D31F-2BF2-CEA5-9D7F744F33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714"/>
          <a:stretch/>
        </p:blipFill>
        <p:spPr>
          <a:xfrm>
            <a:off x="2725445" y="2956263"/>
            <a:ext cx="1846555" cy="19669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44DCAB-53A6-BF16-521A-A2C60DEA36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9365" t="22748" r="12041" b="47972"/>
          <a:stretch/>
        </p:blipFill>
        <p:spPr>
          <a:xfrm>
            <a:off x="4696287" y="2976238"/>
            <a:ext cx="2075466" cy="205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81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24DAA5-5318-D015-505D-7DEF4B836E5C}"/>
              </a:ext>
            </a:extLst>
          </p:cNvPr>
          <p:cNvSpPr txBox="1"/>
          <p:nvPr/>
        </p:nvSpPr>
        <p:spPr>
          <a:xfrm>
            <a:off x="69011" y="140775"/>
            <a:ext cx="907498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Vitamin B3 – NIACIN</a:t>
            </a:r>
          </a:p>
          <a:p>
            <a:pPr algn="ctr"/>
            <a:endParaRPr lang="en-US" b="1" dirty="0"/>
          </a:p>
          <a:p>
            <a:r>
              <a:rPr lang="en-US" b="1" dirty="0"/>
              <a:t>Solubility</a:t>
            </a:r>
            <a:r>
              <a:rPr lang="en-US" dirty="0"/>
              <a:t> : Water</a:t>
            </a:r>
          </a:p>
          <a:p>
            <a:endParaRPr lang="en-US" dirty="0"/>
          </a:p>
          <a:p>
            <a:r>
              <a:rPr lang="en-US" b="1" dirty="0"/>
              <a:t>Source</a:t>
            </a:r>
            <a:r>
              <a:rPr lang="en-US" dirty="0"/>
              <a:t>: Chicken; fish; whole grains; cereals</a:t>
            </a:r>
          </a:p>
          <a:p>
            <a:endParaRPr lang="en-US" dirty="0"/>
          </a:p>
          <a:p>
            <a:r>
              <a:rPr lang="en-US" b="1" dirty="0"/>
              <a:t>Function</a:t>
            </a:r>
            <a:r>
              <a:rPr lang="en-US" dirty="0"/>
              <a:t>: Precursor for NAD and NADP</a:t>
            </a:r>
          </a:p>
          <a:p>
            <a:r>
              <a:rPr lang="en-US" dirty="0"/>
              <a:t>Niacin serves as a </a:t>
            </a:r>
            <a:r>
              <a:rPr lang="en-US" b="1" dirty="0"/>
              <a:t>precursor for coenzymes NAD and NADP</a:t>
            </a:r>
            <a:r>
              <a:rPr lang="en-US" dirty="0"/>
              <a:t>, both of which act as hydrogen atom acceptors in a variety of </a:t>
            </a:r>
            <a:r>
              <a:rPr lang="en-US" b="1" dirty="0"/>
              <a:t>oxidation-reduction reactions</a:t>
            </a:r>
            <a:r>
              <a:rPr lang="en-US" dirty="0"/>
              <a:t>, especially in the </a:t>
            </a:r>
            <a:r>
              <a:rPr lang="en-US" b="1" dirty="0"/>
              <a:t>citric acid cycle and the electron transport chain (oxidative phosphorylation)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Supply: Niacin is supplied to the body through </a:t>
            </a:r>
            <a:r>
              <a:rPr lang="en-US" b="1" dirty="0"/>
              <a:t>dietary ingestion </a:t>
            </a:r>
            <a:r>
              <a:rPr lang="en-US" dirty="0"/>
              <a:t>or by endogenous synthesis from the amino acid </a:t>
            </a:r>
            <a:r>
              <a:rPr lang="en-US" b="1" dirty="0"/>
              <a:t>tryptophan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EC5C8D-52FE-8946-9B31-30062BF4E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942" y="4135947"/>
            <a:ext cx="5145657" cy="265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39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C96676-C647-A878-608A-A647AD173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0302" y="586596"/>
            <a:ext cx="3356712" cy="60212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A5DC00-6702-ED6D-9FA1-A93F72155423}"/>
              </a:ext>
            </a:extLst>
          </p:cNvPr>
          <p:cNvSpPr txBox="1"/>
          <p:nvPr/>
        </p:nvSpPr>
        <p:spPr>
          <a:xfrm>
            <a:off x="136986" y="198409"/>
            <a:ext cx="5323535" cy="670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Vitamin B3 (Niacin) Deficiency</a:t>
            </a:r>
          </a:p>
          <a:p>
            <a:endParaRPr lang="en-US" sz="1600" dirty="0"/>
          </a:p>
          <a:p>
            <a:r>
              <a:rPr lang="en-US" dirty="0"/>
              <a:t>Causes dietary inadequacy, alcoholism, </a:t>
            </a:r>
            <a:r>
              <a:rPr lang="en-US" dirty="0" err="1"/>
              <a:t>Hartnup</a:t>
            </a:r>
            <a:r>
              <a:rPr lang="en-US" dirty="0"/>
              <a:t> disease (results in deficiency of tryptophan), isoniazid treatment, and carcinoid syndrome.</a:t>
            </a:r>
          </a:p>
          <a:p>
            <a:endParaRPr lang="en-US" dirty="0"/>
          </a:p>
          <a:p>
            <a:r>
              <a:rPr lang="en-US" b="1" dirty="0"/>
              <a:t>Clinical Manifestations</a:t>
            </a:r>
          </a:p>
          <a:p>
            <a:endParaRPr lang="en-US" dirty="0"/>
          </a:p>
          <a:p>
            <a:r>
              <a:rPr lang="en-US" dirty="0"/>
              <a:t>Symptoms of mild deficiency include poor appetite with weight loss, weakness, and glossitis. More advanced deficiency results in </a:t>
            </a:r>
            <a:r>
              <a:rPr lang="en-US" b="1" dirty="0"/>
              <a:t>pellagra</a:t>
            </a:r>
            <a:r>
              <a:rPr lang="en-US" dirty="0"/>
              <a:t>, which consists of the </a:t>
            </a:r>
            <a:r>
              <a:rPr lang="en-US" b="1" dirty="0"/>
              <a:t>triad of dermatitis</a:t>
            </a:r>
            <a:r>
              <a:rPr lang="en-US" dirty="0"/>
              <a:t> (usually in sun-exposed areas), </a:t>
            </a:r>
            <a:r>
              <a:rPr lang="en-US" b="1" dirty="0"/>
              <a:t>dementia, and diarrhea.</a:t>
            </a:r>
          </a:p>
          <a:p>
            <a:endParaRPr lang="en-US" dirty="0"/>
          </a:p>
          <a:p>
            <a:r>
              <a:rPr lang="en-US" b="1" dirty="0"/>
              <a:t>Treatment</a:t>
            </a:r>
          </a:p>
          <a:p>
            <a:r>
              <a:rPr lang="en-US" dirty="0"/>
              <a:t>Niacin supplementation.</a:t>
            </a:r>
          </a:p>
          <a:p>
            <a:endParaRPr lang="en-US" dirty="0"/>
          </a:p>
          <a:p>
            <a:r>
              <a:rPr lang="en-US" b="1" dirty="0"/>
              <a:t>Toxicity/ Side effects</a:t>
            </a:r>
          </a:p>
          <a:p>
            <a:r>
              <a:rPr lang="en-US" dirty="0"/>
              <a:t>High doses of niacin supplementation have been found </a:t>
            </a:r>
            <a:r>
              <a:rPr lang="en-US" b="1" dirty="0"/>
              <a:t>to reduce LDL and VLDL levels and to increase HDL levels </a:t>
            </a:r>
            <a:r>
              <a:rPr lang="en-US" dirty="0"/>
              <a:t>and thus can be used to treat </a:t>
            </a:r>
            <a:r>
              <a:rPr lang="en-US" b="1" dirty="0"/>
              <a:t>hypercholesterolemia and hypertriglyceridemia</a:t>
            </a:r>
            <a:r>
              <a:rPr lang="en-US" dirty="0"/>
              <a:t>. Side effects of high-dose niacin include peripheral flushing (caused by vasodilation) and GI upset.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146958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E9BF59-D286-0B16-D352-B33F3C56C645}"/>
              </a:ext>
            </a:extLst>
          </p:cNvPr>
          <p:cNvSpPr txBox="1"/>
          <p:nvPr/>
        </p:nvSpPr>
        <p:spPr>
          <a:xfrm>
            <a:off x="1905801" y="29000"/>
            <a:ext cx="64806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COENZYMES OF OXIDOREDUCTASES  </a:t>
            </a:r>
            <a:r>
              <a:rPr lang="en-US" b="1" dirty="0"/>
              <a:t>- </a:t>
            </a:r>
            <a:r>
              <a:rPr lang="sr-Latn-RS" b="1" dirty="0"/>
              <a:t>HYDROGEN CARRIERS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424CE8-40E9-DEEA-2E7B-0E61A6CE592F}"/>
              </a:ext>
            </a:extLst>
          </p:cNvPr>
          <p:cNvSpPr txBox="1"/>
          <p:nvPr/>
        </p:nvSpPr>
        <p:spPr>
          <a:xfrm>
            <a:off x="2006352" y="398332"/>
            <a:ext cx="6906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NAD+  and NADP+</a:t>
            </a:r>
            <a:r>
              <a:rPr lang="en-US" b="1" dirty="0"/>
              <a:t> - </a:t>
            </a:r>
            <a:r>
              <a:rPr lang="sr-Latn-RS" b="1" dirty="0"/>
              <a:t>Biological functions of Niacin (Vitamin B3</a:t>
            </a:r>
            <a:r>
              <a:rPr lang="sr-Latn-RS" dirty="0"/>
              <a:t>):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748CEF-3262-ED9F-5C4F-3816CE046336}"/>
              </a:ext>
            </a:extLst>
          </p:cNvPr>
          <p:cNvSpPr txBox="1"/>
          <p:nvPr/>
        </p:nvSpPr>
        <p:spPr>
          <a:xfrm>
            <a:off x="86557" y="849076"/>
            <a:ext cx="905744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biological synthesis of NAD+ and NADP+ requires the nicotine amide adenine derivative of vitamin niacin (nicotinic acid) or amino acid tryptophan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NAD+ structurally consists of 1 nicotine amide, 1 adenine, 2 phosphate groups, and 2 ribose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NADP+ structurally consists of 1 nicotine amide, 1 adenine, 3 phosphate groups, and 2 ribose</a:t>
            </a:r>
          </a:p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7601ECC-D27E-E42F-1B09-FAD6392E2D85}"/>
              </a:ext>
            </a:extLst>
          </p:cNvPr>
          <p:cNvGrpSpPr/>
          <p:nvPr/>
        </p:nvGrpSpPr>
        <p:grpSpPr>
          <a:xfrm>
            <a:off x="2363638" y="2457269"/>
            <a:ext cx="4287328" cy="1307365"/>
            <a:chOff x="1781590" y="2457269"/>
            <a:chExt cx="5667375" cy="130736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724EDE7-7C43-C129-0AA0-DA7395CF92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1590" y="2633594"/>
              <a:ext cx="5667375" cy="113104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2D4C99D-0D15-3767-A718-3C48B66A2F20}"/>
                </a:ext>
              </a:extLst>
            </p:cNvPr>
            <p:cNvSpPr txBox="1"/>
            <p:nvPr/>
          </p:nvSpPr>
          <p:spPr>
            <a:xfrm>
              <a:off x="2163139" y="2500148"/>
              <a:ext cx="14659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Nicotinic acid</a:t>
              </a:r>
              <a:endParaRPr lang="sr-Latn-RS" b="1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33E85DB-A59B-2188-F351-E6FCA57F897C}"/>
                </a:ext>
              </a:extLst>
            </p:cNvPr>
            <p:cNvSpPr txBox="1"/>
            <p:nvPr/>
          </p:nvSpPr>
          <p:spPr>
            <a:xfrm>
              <a:off x="5459766" y="2457269"/>
              <a:ext cx="16358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Nicotine amide</a:t>
              </a:r>
              <a:endParaRPr lang="sr-Latn-RS" b="1" dirty="0"/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18BE1C89-1CA9-C25A-F84F-659F299B4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394" y="3959525"/>
            <a:ext cx="5170817" cy="286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20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F71ABF0-8C8F-9FB2-FE21-65E27987FF31}"/>
              </a:ext>
            </a:extLst>
          </p:cNvPr>
          <p:cNvSpPr txBox="1"/>
          <p:nvPr/>
        </p:nvSpPr>
        <p:spPr>
          <a:xfrm>
            <a:off x="3364302" y="2403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NAD+</a:t>
            </a:r>
            <a:r>
              <a:rPr lang="en-US" b="1" dirty="0"/>
              <a:t> and NADH+H+</a:t>
            </a:r>
            <a:endParaRPr lang="sr-Latn-R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12A2EA-2FA7-3961-757A-3642FE1F0E82}"/>
              </a:ext>
            </a:extLst>
          </p:cNvPr>
          <p:cNvSpPr txBox="1"/>
          <p:nvPr/>
        </p:nvSpPr>
        <p:spPr>
          <a:xfrm>
            <a:off x="0" y="393365"/>
            <a:ext cx="9144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NAD+ (nicotinamide adenine dinucleotide) refers to a coenzyme involved in the oxidation-reduction reactions of cellular respiration inside the cell.  </a:t>
            </a:r>
          </a:p>
          <a:p>
            <a:endParaRPr lang="en-US" dirty="0"/>
          </a:p>
          <a:p>
            <a:r>
              <a:rPr lang="en-US" dirty="0"/>
              <a:t>The coenzyme (</a:t>
            </a:r>
            <a:r>
              <a:rPr lang="en-US" b="1" dirty="0" err="1"/>
              <a:t>cosubstrate</a:t>
            </a:r>
            <a:r>
              <a:rPr lang="en-US" dirty="0"/>
              <a:t>) </a:t>
            </a:r>
            <a:r>
              <a:rPr lang="en-US" b="1" dirty="0"/>
              <a:t>NAD</a:t>
            </a:r>
            <a:r>
              <a:rPr lang="en-US" dirty="0"/>
              <a:t> functions as an </a:t>
            </a:r>
            <a:r>
              <a:rPr lang="en-US" b="1" dirty="0"/>
              <a:t>acceptor of hydrogen atoms and electrons in the presence of enzyme dehydrogenase</a:t>
            </a:r>
            <a:r>
              <a:rPr lang="en-US" dirty="0"/>
              <a:t>. Therefore, it is converted to the reduced form NADH. </a:t>
            </a:r>
          </a:p>
          <a:p>
            <a:endParaRPr lang="en-US" dirty="0"/>
          </a:p>
          <a:p>
            <a:r>
              <a:rPr lang="en-US" dirty="0"/>
              <a:t>NAD+ is the oxidized form of NAD, while </a:t>
            </a:r>
            <a:r>
              <a:rPr lang="en-US" b="1" dirty="0"/>
              <a:t>NADH+H is the reduced form </a:t>
            </a:r>
            <a:r>
              <a:rPr lang="en-US" dirty="0"/>
              <a:t>that is </a:t>
            </a:r>
            <a:r>
              <a:rPr lang="en-US" b="1" dirty="0"/>
              <a:t>formed</a:t>
            </a:r>
            <a:r>
              <a:rPr lang="en-US" dirty="0"/>
              <a:t> during the oxidation of molecules </a:t>
            </a:r>
            <a:r>
              <a:rPr lang="en-US" b="1" dirty="0"/>
              <a:t>( oxidative metabolism </a:t>
            </a:r>
            <a:r>
              <a:rPr lang="en-US" dirty="0"/>
              <a:t>of carbohydrates, lipids, proteins – e.g. glycolysis, Krebs cycle, beta-oxidation of fatty acids). </a:t>
            </a:r>
          </a:p>
          <a:p>
            <a:endParaRPr lang="en-US" dirty="0"/>
          </a:p>
          <a:p>
            <a:r>
              <a:rPr lang="en-US" dirty="0"/>
              <a:t>NADH+H has one hydrogen atom bound directly to nicotine amide, while another hydrogen is in ionic form.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E06034-E1D5-D86C-30DF-FD86AC47E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9418" y="3704415"/>
            <a:ext cx="3985405" cy="297816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96D605B-A673-C71B-478B-F998E92A5B1D}"/>
              </a:ext>
            </a:extLst>
          </p:cNvPr>
          <p:cNvSpPr txBox="1"/>
          <p:nvPr/>
        </p:nvSpPr>
        <p:spPr>
          <a:xfrm>
            <a:off x="-1" y="3977579"/>
            <a:ext cx="483941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NADH+H</a:t>
            </a:r>
            <a:r>
              <a:rPr lang="en-US" dirty="0"/>
              <a:t> </a:t>
            </a:r>
            <a:r>
              <a:rPr lang="en-US" dirty="0" err="1"/>
              <a:t>reoxidizes</a:t>
            </a:r>
            <a:r>
              <a:rPr lang="en-US" dirty="0"/>
              <a:t> at the </a:t>
            </a:r>
            <a:r>
              <a:rPr lang="en-US" b="1" dirty="0"/>
              <a:t>electron transport chain in the mitochondria </a:t>
            </a:r>
            <a:r>
              <a:rPr lang="en-US" dirty="0"/>
              <a:t>during</a:t>
            </a:r>
            <a:r>
              <a:rPr lang="en-US" b="1" dirty="0"/>
              <a:t> oxidative phosphorylation and synthesis of ATP 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1400954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E300BC-0790-1655-D63A-50F1A7E56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44" y="1078301"/>
            <a:ext cx="3910878" cy="41924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8CC740-7160-B623-B4D3-D43863803A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958" y="2855343"/>
            <a:ext cx="4911305" cy="36834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88049A-552F-F2BC-11CA-8BCCCE20FE39}"/>
              </a:ext>
            </a:extLst>
          </p:cNvPr>
          <p:cNvSpPr txBox="1"/>
          <p:nvPr/>
        </p:nvSpPr>
        <p:spPr>
          <a:xfrm>
            <a:off x="618308" y="621102"/>
            <a:ext cx="3457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  <a:r>
              <a:rPr lang="en-US" sz="2000" b="1" dirty="0"/>
              <a:t>NADH+H+ Synthesis reactions </a:t>
            </a:r>
            <a:endParaRPr lang="sr-Latn-RS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9BCF2F-BC4D-262F-9A56-6C4EFB609675}"/>
              </a:ext>
            </a:extLst>
          </p:cNvPr>
          <p:cNvSpPr txBox="1"/>
          <p:nvPr/>
        </p:nvSpPr>
        <p:spPr>
          <a:xfrm>
            <a:off x="4951540" y="2346384"/>
            <a:ext cx="39905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NADH+H+ use in cellular respiration</a:t>
            </a:r>
            <a:endParaRPr lang="sr-Latn-RS" sz="2000" b="1" dirty="0"/>
          </a:p>
        </p:txBody>
      </p:sp>
    </p:spTree>
    <p:extLst>
      <p:ext uri="{BB962C8B-B14F-4D97-AF65-F5344CB8AC3E}">
        <p14:creationId xmlns:p14="http://schemas.microsoft.com/office/powerpoint/2010/main" val="1808842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6DACB7-6697-6682-02A8-0C6D6DB7D467}"/>
              </a:ext>
            </a:extLst>
          </p:cNvPr>
          <p:cNvSpPr txBox="1"/>
          <p:nvPr/>
        </p:nvSpPr>
        <p:spPr>
          <a:xfrm>
            <a:off x="3329796" y="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sr-Latn-RS" b="1" i="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NADP</a:t>
            </a:r>
            <a:r>
              <a:rPr lang="sr-Latn-RS" b="1" i="0" baseline="300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sr-Latn-RS" b="1" i="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and NADPH</a:t>
            </a:r>
            <a:r>
              <a:rPr lang="en-US" b="1" i="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+H</a:t>
            </a:r>
            <a:endParaRPr lang="sr-Latn-RS" b="1" i="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CE8AE2-7FD6-C2B3-EE0B-6E3E6E6E6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355" y="2475781"/>
            <a:ext cx="3514545" cy="39539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B99F8D-1525-5ADA-8DFC-87097B27E98F}"/>
              </a:ext>
            </a:extLst>
          </p:cNvPr>
          <p:cNvSpPr txBox="1"/>
          <p:nvPr/>
        </p:nvSpPr>
        <p:spPr>
          <a:xfrm>
            <a:off x="-1" y="1799621"/>
            <a:ext cx="908361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NADPH+H+ </a:t>
            </a:r>
            <a:r>
              <a:rPr lang="en-US" dirty="0"/>
              <a:t>is the coenzyme that participates in various </a:t>
            </a:r>
            <a:r>
              <a:rPr lang="en-US" b="1" dirty="0"/>
              <a:t>anabolic reactions </a:t>
            </a:r>
            <a:r>
              <a:rPr lang="en-US" dirty="0"/>
              <a:t>or redox reactions in a biological cell, such as</a:t>
            </a:r>
          </a:p>
          <a:p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lipid and cholesterol biosynthesis,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nucleic acid synthesis,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fatty acyl chain elongation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 antioxidation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Ascorbic acid synthesis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963C3F-E441-DC9E-182B-E8C7000F765B}"/>
              </a:ext>
            </a:extLst>
          </p:cNvPr>
          <p:cNvSpPr txBox="1"/>
          <p:nvPr/>
        </p:nvSpPr>
        <p:spPr>
          <a:xfrm>
            <a:off x="0" y="588372"/>
            <a:ext cx="90836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NADPH+H+ is </a:t>
            </a:r>
            <a:r>
              <a:rPr lang="sr-Latn-RS" b="1" dirty="0"/>
              <a:t>synthesize</a:t>
            </a:r>
            <a:r>
              <a:rPr lang="en-US" b="1" dirty="0"/>
              <a:t>d</a:t>
            </a:r>
            <a:r>
              <a:rPr lang="sr-Latn-RS" b="1" dirty="0"/>
              <a:t> </a:t>
            </a:r>
            <a:r>
              <a:rPr lang="sr-Latn-RS" dirty="0"/>
              <a:t>predominantly in the </a:t>
            </a:r>
            <a:r>
              <a:rPr lang="sr-Latn-RS" b="1" dirty="0"/>
              <a:t>pentose phosphate pathway </a:t>
            </a:r>
            <a:r>
              <a:rPr lang="sr-Latn-RS" dirty="0"/>
              <a:t>by the enzyme glucose-6-phosphate dehydrogenase (G6PDH)</a:t>
            </a:r>
            <a:r>
              <a:rPr lang="en-US" dirty="0"/>
              <a:t> and during </a:t>
            </a:r>
            <a:r>
              <a:rPr lang="en-US" b="1" dirty="0"/>
              <a:t>the isocitrate- alpha KG cycle </a:t>
            </a:r>
            <a:r>
              <a:rPr lang="en-US" dirty="0"/>
              <a:t>by </a:t>
            </a:r>
            <a:r>
              <a:rPr lang="en-US" b="1" dirty="0"/>
              <a:t>malate enzyme, isocitrate, and glutamate dehydrogenases</a:t>
            </a:r>
            <a:r>
              <a:rPr lang="en-US" dirty="0"/>
              <a:t>. </a:t>
            </a:r>
            <a:endParaRPr lang="sr-Latn-R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3FAA5E-2A5E-0060-BD07-7B238ED8CF90}"/>
              </a:ext>
            </a:extLst>
          </p:cNvPr>
          <p:cNvSpPr txBox="1"/>
          <p:nvPr/>
        </p:nvSpPr>
        <p:spPr>
          <a:xfrm>
            <a:off x="62541" y="4559686"/>
            <a:ext cx="50651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NADPH+H+ is the source of </a:t>
            </a:r>
            <a:r>
              <a:rPr lang="en-US" b="1" dirty="0"/>
              <a:t>reducing equivalents in cytochrome 450</a:t>
            </a:r>
            <a:r>
              <a:rPr lang="en-US" dirty="0"/>
              <a:t> for </a:t>
            </a:r>
            <a:r>
              <a:rPr lang="en-US" b="1" dirty="0"/>
              <a:t>hydroxylation</a:t>
            </a:r>
            <a:r>
              <a:rPr lang="en-US" dirty="0"/>
              <a:t> of aromatic compounds, </a:t>
            </a:r>
            <a:r>
              <a:rPr lang="en-US" b="1" dirty="0"/>
              <a:t>steroids, alcohols</a:t>
            </a:r>
            <a:r>
              <a:rPr lang="en-US" dirty="0"/>
              <a:t>, and various types of </a:t>
            </a:r>
            <a:r>
              <a:rPr lang="en-US" b="1" dirty="0"/>
              <a:t>drugs</a:t>
            </a:r>
            <a:r>
              <a:rPr lang="en-US" dirty="0"/>
              <a:t>.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493835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B01A99-59BE-D41F-1BE4-41723F6FE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642" y="1424963"/>
            <a:ext cx="3723554" cy="36732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C40923-60D7-0D0A-A450-EEF3DC083C0A}"/>
              </a:ext>
            </a:extLst>
          </p:cNvPr>
          <p:cNvSpPr txBox="1"/>
          <p:nvPr/>
        </p:nvSpPr>
        <p:spPr>
          <a:xfrm>
            <a:off x="901710" y="717597"/>
            <a:ext cx="3463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NADPH+H+ synthesis reactions</a:t>
            </a:r>
            <a:endParaRPr lang="sr-Latn-RS" sz="2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282E48-D069-5BA5-A7BB-17395D847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638" y="2958860"/>
            <a:ext cx="4224342" cy="35146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6B4140-62AF-2F32-38B0-696B5C9F04D1}"/>
              </a:ext>
            </a:extLst>
          </p:cNvPr>
          <p:cNvSpPr txBox="1"/>
          <p:nvPr/>
        </p:nvSpPr>
        <p:spPr>
          <a:xfrm>
            <a:off x="5118872" y="2458528"/>
            <a:ext cx="3504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NADPH+H functions in the cells</a:t>
            </a:r>
            <a:endParaRPr lang="sr-Latn-RS" sz="2000" b="1" dirty="0"/>
          </a:p>
        </p:txBody>
      </p:sp>
    </p:spTree>
    <p:extLst>
      <p:ext uri="{BB962C8B-B14F-4D97-AF65-F5344CB8AC3E}">
        <p14:creationId xmlns:p14="http://schemas.microsoft.com/office/powerpoint/2010/main" val="1640639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7C905-C77A-F80A-FFFD-24D5445E1E92}"/>
              </a:ext>
            </a:extLst>
          </p:cNvPr>
          <p:cNvSpPr txBox="1"/>
          <p:nvPr/>
        </p:nvSpPr>
        <p:spPr>
          <a:xfrm>
            <a:off x="94891" y="197346"/>
            <a:ext cx="8936966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Latn-RS" sz="2000" b="1" dirty="0"/>
              <a:t>Vitamin B2</a:t>
            </a:r>
            <a:r>
              <a:rPr lang="en-US" sz="2000" b="1" dirty="0"/>
              <a:t> - Riboflavin</a:t>
            </a:r>
            <a:endParaRPr lang="sr-Latn-RS" sz="2000" b="1" dirty="0"/>
          </a:p>
          <a:p>
            <a:r>
              <a:rPr lang="sr-Latn-RS" b="1" dirty="0"/>
              <a:t>Solubility</a:t>
            </a:r>
            <a:r>
              <a:rPr lang="en-US" dirty="0"/>
              <a:t>: </a:t>
            </a:r>
            <a:r>
              <a:rPr lang="sr-Latn-RS" dirty="0"/>
              <a:t>Water</a:t>
            </a:r>
          </a:p>
          <a:p>
            <a:r>
              <a:rPr lang="sr-Latn-RS" b="1" dirty="0"/>
              <a:t>Source</a:t>
            </a:r>
            <a:r>
              <a:rPr lang="en-US" dirty="0"/>
              <a:t>: </a:t>
            </a:r>
            <a:r>
              <a:rPr lang="sr-Latn-RS" dirty="0"/>
              <a:t>Bread; cereals; milk</a:t>
            </a:r>
          </a:p>
          <a:p>
            <a:r>
              <a:rPr lang="sr-Latn-RS" b="1" dirty="0"/>
              <a:t>Function</a:t>
            </a:r>
            <a:r>
              <a:rPr lang="en-US" dirty="0"/>
              <a:t>: </a:t>
            </a:r>
            <a:r>
              <a:rPr lang="sr-Latn-RS" dirty="0"/>
              <a:t>Precursor for FAD and FMN</a:t>
            </a:r>
            <a:r>
              <a:rPr lang="en-US" dirty="0"/>
              <a:t>, coenzymes of oxidoreductases</a:t>
            </a:r>
            <a:endParaRPr lang="sr-Latn-RS" dirty="0"/>
          </a:p>
          <a:p>
            <a:endParaRPr lang="sr-Latn-RS" dirty="0"/>
          </a:p>
          <a:p>
            <a:r>
              <a:rPr lang="sr-Latn-RS" b="1" dirty="0"/>
              <a:t>Vitamin B2 (Riboflavin) Deficiency</a:t>
            </a:r>
          </a:p>
          <a:p>
            <a:r>
              <a:rPr lang="en-US" dirty="0"/>
              <a:t>C</a:t>
            </a:r>
            <a:r>
              <a:rPr lang="sr-Latn-RS" dirty="0"/>
              <a:t>aused by dietary deficiency associated with malnutrition, such as alcoholism.</a:t>
            </a:r>
          </a:p>
          <a:p>
            <a:endParaRPr lang="sr-Latn-RS" dirty="0"/>
          </a:p>
          <a:p>
            <a:r>
              <a:rPr lang="sr-Latn-RS" b="1" dirty="0"/>
              <a:t>Clinical Manifestations</a:t>
            </a:r>
          </a:p>
          <a:p>
            <a:r>
              <a:rPr lang="sr-Latn-RS" dirty="0"/>
              <a:t>Usually occurs in conjunction with other B vitamin deficiencies. Symptoms of riboflavin deficiency include </a:t>
            </a:r>
            <a:r>
              <a:rPr lang="sr-Latn-RS" b="1" dirty="0"/>
              <a:t>dermatitis, glossitis, corneal vascularization, angular cheilitis (cracking at</a:t>
            </a:r>
            <a:r>
              <a:rPr lang="en-US" b="1" dirty="0"/>
              <a:t> corners of lips), weakness, and anemia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b="1" dirty="0"/>
              <a:t>Treatment</a:t>
            </a:r>
          </a:p>
          <a:p>
            <a:r>
              <a:rPr lang="en-US" dirty="0"/>
              <a:t>Vitamin B2 supplementation.</a:t>
            </a:r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0A5FA5-4945-46DC-4269-0374A53605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484"/>
          <a:stretch/>
        </p:blipFill>
        <p:spPr>
          <a:xfrm>
            <a:off x="6159387" y="3669804"/>
            <a:ext cx="2674062" cy="30908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DB8CD7-1BCE-D7F1-EBA7-7A0F5B2111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39"/>
          <a:stretch/>
        </p:blipFill>
        <p:spPr>
          <a:xfrm>
            <a:off x="3769870" y="3669804"/>
            <a:ext cx="2191109" cy="321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44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EFB041-A86D-A462-520E-8BB83B127E24}"/>
              </a:ext>
            </a:extLst>
          </p:cNvPr>
          <p:cNvSpPr txBox="1"/>
          <p:nvPr/>
        </p:nvSpPr>
        <p:spPr>
          <a:xfrm>
            <a:off x="1906437" y="0"/>
            <a:ext cx="497744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b="1" dirty="0"/>
          </a:p>
          <a:p>
            <a:pPr algn="ctr"/>
            <a:r>
              <a:rPr lang="en-US" b="1" dirty="0"/>
              <a:t>FMN and FAD </a:t>
            </a:r>
          </a:p>
          <a:p>
            <a:pPr algn="ctr"/>
            <a:r>
              <a:rPr lang="en-US" b="1" dirty="0"/>
              <a:t> </a:t>
            </a:r>
            <a:r>
              <a:rPr lang="sr-Latn-RS" b="1" dirty="0"/>
              <a:t>Biological functions of Vitamin B2 (Riboflavin)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7A3F2-9CFE-977C-863D-BF2D9CF8D89F}"/>
              </a:ext>
            </a:extLst>
          </p:cNvPr>
          <p:cNvSpPr txBox="1"/>
          <p:nvPr/>
        </p:nvSpPr>
        <p:spPr>
          <a:xfrm>
            <a:off x="0" y="959603"/>
            <a:ext cx="906636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Riboflavin is an essential component of the two coenzymes; flavin mononucleotide FMN and flavin adenine dinucleotide FAD . More than 90% of dietary riboflavin is in the form of FAD or FMN</a:t>
            </a:r>
          </a:p>
          <a:p>
            <a:endParaRPr lang="en-US" dirty="0"/>
          </a:p>
          <a:p>
            <a:r>
              <a:rPr lang="en-US" b="1" dirty="0"/>
              <a:t>Riboflavin</a:t>
            </a:r>
            <a:r>
              <a:rPr lang="en-US" dirty="0"/>
              <a:t> contains an aromatic diamino group (</a:t>
            </a:r>
            <a:r>
              <a:rPr lang="en-US" b="1" dirty="0"/>
              <a:t>isoalloxazine -heterocyclic structure</a:t>
            </a:r>
            <a:r>
              <a:rPr lang="en-US" dirty="0"/>
              <a:t>) and green fluorescence pigment </a:t>
            </a:r>
            <a:r>
              <a:rPr lang="en-US" b="1" dirty="0"/>
              <a:t>D-</a:t>
            </a:r>
            <a:r>
              <a:rPr lang="en-US" b="1" dirty="0" err="1"/>
              <a:t>ribitol</a:t>
            </a:r>
            <a:r>
              <a:rPr lang="en-US" b="1" dirty="0"/>
              <a:t> </a:t>
            </a:r>
          </a:p>
          <a:p>
            <a:r>
              <a:rPr lang="en-US" b="1" dirty="0"/>
              <a:t>FMN </a:t>
            </a:r>
            <a:r>
              <a:rPr lang="en-US" dirty="0"/>
              <a:t>(riboflavin-5'-phosphate) consists of riboflavin and 1 phosphate group</a:t>
            </a:r>
          </a:p>
          <a:p>
            <a:r>
              <a:rPr lang="en-US" b="1" dirty="0"/>
              <a:t>FAD</a:t>
            </a:r>
            <a:r>
              <a:rPr lang="en-US" dirty="0"/>
              <a:t> = FMN + AMP ( riboflavin, 2 phosphate groups, 1 ribose, and 1 adenine)</a:t>
            </a:r>
          </a:p>
          <a:p>
            <a:endParaRPr lang="en-US" dirty="0"/>
          </a:p>
          <a:p>
            <a:r>
              <a:rPr lang="en-US" dirty="0"/>
              <a:t>Conversions of riboflavin to the cofactors FMN and FAD are carried out by the enzymes </a:t>
            </a:r>
            <a:r>
              <a:rPr lang="en-US" b="1" dirty="0"/>
              <a:t>riboflavin kinase and FAD synthetase </a:t>
            </a:r>
            <a:r>
              <a:rPr lang="en-US" dirty="0"/>
              <a:t>acting sequentially.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14BBCA-6816-3305-FDB5-B6D6E2B2E9EF}"/>
              </a:ext>
            </a:extLst>
          </p:cNvPr>
          <p:cNvSpPr txBox="1"/>
          <p:nvPr/>
        </p:nvSpPr>
        <p:spPr>
          <a:xfrm>
            <a:off x="1906437" y="36273"/>
            <a:ext cx="64806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COENZYMES OF OXIDOREDUCTASES HYDROGEN CARRIERS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19A7F1-33EE-BB27-4B69-104EE3452F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22" t="4898" r="7544" b="15919"/>
          <a:stretch/>
        </p:blipFill>
        <p:spPr>
          <a:xfrm>
            <a:off x="362310" y="4330459"/>
            <a:ext cx="2104846" cy="24017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881587-1E5F-16EE-36B7-F5038A24FF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303" y="4146864"/>
            <a:ext cx="2713735" cy="25853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9BBA20-B323-9AFA-958C-C3A8FF673D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51" t="27442" r="47924" b="27275"/>
          <a:stretch/>
        </p:blipFill>
        <p:spPr>
          <a:xfrm>
            <a:off x="5947185" y="4135196"/>
            <a:ext cx="2713735" cy="258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91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BBAFDF-2D5E-8476-887F-CFF053937EF0}"/>
              </a:ext>
            </a:extLst>
          </p:cNvPr>
          <p:cNvSpPr txBox="1"/>
          <p:nvPr/>
        </p:nvSpPr>
        <p:spPr>
          <a:xfrm>
            <a:off x="1906437" y="36273"/>
            <a:ext cx="64806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COENZYMES OF OXIDOREDUCTASEAS  HYDROGEN CARRIERS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D94AB7-3704-4A73-BDD5-D4480392A4BE}"/>
              </a:ext>
            </a:extLst>
          </p:cNvPr>
          <p:cNvSpPr txBox="1"/>
          <p:nvPr/>
        </p:nvSpPr>
        <p:spPr>
          <a:xfrm>
            <a:off x="3968151" y="40560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FMN and FAD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5DBDA0-5953-6AC3-6D8D-60AF904FDEB9}"/>
              </a:ext>
            </a:extLst>
          </p:cNvPr>
          <p:cNvSpPr txBox="1"/>
          <p:nvPr/>
        </p:nvSpPr>
        <p:spPr>
          <a:xfrm>
            <a:off x="0" y="1000664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FMN</a:t>
            </a:r>
            <a:r>
              <a:rPr lang="en-US" dirty="0"/>
              <a:t> and </a:t>
            </a:r>
            <a:r>
              <a:rPr lang="en-US" b="1" dirty="0"/>
              <a:t>FAD</a:t>
            </a:r>
            <a:r>
              <a:rPr lang="en-US" dirty="0"/>
              <a:t> are </a:t>
            </a:r>
            <a:r>
              <a:rPr lang="en-US" b="1" dirty="0"/>
              <a:t>prosthetic groups of flavine enzymes – oxidoreductases </a:t>
            </a:r>
            <a:r>
              <a:rPr lang="en-US" dirty="0"/>
              <a:t>and function as </a:t>
            </a:r>
            <a:r>
              <a:rPr lang="en-US" b="1" dirty="0"/>
              <a:t>acceptors of hydrogen atoms and electrons  </a:t>
            </a:r>
            <a:r>
              <a:rPr lang="en-US" dirty="0"/>
              <a:t>during  energy metabolism, cell respiration, antibody production, growth, and development</a:t>
            </a:r>
          </a:p>
          <a:p>
            <a:endParaRPr lang="en-US" dirty="0"/>
          </a:p>
          <a:p>
            <a:r>
              <a:rPr lang="en-US" dirty="0"/>
              <a:t>During the reduction reaction,  FMN and FAD accept and bind both  H atoms directly to their N in a heterocyclic structure giving their </a:t>
            </a:r>
            <a:r>
              <a:rPr lang="en-US" b="1" dirty="0"/>
              <a:t>reducing equivalents </a:t>
            </a:r>
            <a:r>
              <a:rPr lang="en-US" dirty="0"/>
              <a:t>in the form of </a:t>
            </a:r>
            <a:r>
              <a:rPr lang="en-US" b="1" dirty="0"/>
              <a:t>FMNH2 and FADH2</a:t>
            </a:r>
            <a:endParaRPr lang="sr-Latn-RS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236419-6066-4C5F-6CD8-4DD9C71001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416" t="20740" r="25755" b="26772"/>
          <a:stretch/>
        </p:blipFill>
        <p:spPr>
          <a:xfrm>
            <a:off x="2321635" y="2980717"/>
            <a:ext cx="5381754" cy="381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55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81CA431-9F65-99DF-24E6-126E6A58BBEE}"/>
              </a:ext>
            </a:extLst>
          </p:cNvPr>
          <p:cNvSpPr txBox="1"/>
          <p:nvPr/>
        </p:nvSpPr>
        <p:spPr>
          <a:xfrm>
            <a:off x="119848" y="913400"/>
            <a:ext cx="902415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Vitamins are organic compounds that are </a:t>
            </a:r>
            <a:r>
              <a:rPr lang="en-US" b="1" dirty="0"/>
              <a:t>essential for normal growth </a:t>
            </a:r>
            <a:r>
              <a:rPr lang="en-US" dirty="0"/>
              <a:t>and nutrition and are required in small quantities in the diet.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Vitamins are biologically important micronutrient that </a:t>
            </a:r>
            <a:r>
              <a:rPr lang="en-US" b="1" dirty="0"/>
              <a:t>enhances the metabolism of macronutrients like proteins, carbohydrates, and fats.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Vitamins are also required for growth in children, the formation of hormones, blood cells, tissues, and bones.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Vitamins </a:t>
            </a:r>
            <a:r>
              <a:rPr lang="en-US" b="1" dirty="0"/>
              <a:t>cannot be synthesized or produced by the human body</a:t>
            </a:r>
            <a:r>
              <a:rPr lang="en-US" dirty="0"/>
              <a:t>, thus, our diet must contain vitamins.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Vitamins are divided into two groups-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(1) </a:t>
            </a:r>
            <a:r>
              <a:rPr lang="en-US" b="1" dirty="0"/>
              <a:t>Fat-soluble vitamins A, D, E, and 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(2) </a:t>
            </a:r>
            <a:r>
              <a:rPr lang="en-US" b="1" dirty="0"/>
              <a:t>Water soluble vitamins - Vitamin B1, B2, B3, B5, B6, B12, C, Folic acid (B9) and Biotin (B7)</a:t>
            </a:r>
          </a:p>
          <a:p>
            <a:endParaRPr lang="en-US" dirty="0"/>
          </a:p>
          <a:p>
            <a:r>
              <a:rPr lang="en-US" b="1" dirty="0"/>
              <a:t>THE MAJORITY OF VITAMIN B COMPLEXES ARE THE MAIN STRUCTURAL COMPONENTS OF COENZYMES THAT ACCOUNT FOR VARIOUS ROLES IN METABOLISM.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4B3F95-31CC-8463-6639-1D528E5BEBD5}"/>
              </a:ext>
            </a:extLst>
          </p:cNvPr>
          <p:cNvSpPr txBox="1"/>
          <p:nvPr/>
        </p:nvSpPr>
        <p:spPr>
          <a:xfrm>
            <a:off x="3622089" y="124286"/>
            <a:ext cx="1462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VITAMINS</a:t>
            </a:r>
            <a:endParaRPr lang="sr-Latn-RS" sz="2400" b="1" dirty="0"/>
          </a:p>
        </p:txBody>
      </p:sp>
    </p:spTree>
    <p:extLst>
      <p:ext uri="{BB962C8B-B14F-4D97-AF65-F5344CB8AC3E}">
        <p14:creationId xmlns:p14="http://schemas.microsoft.com/office/powerpoint/2010/main" val="39549951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9EAB20-CBCB-D848-9B92-14903D451F7B}"/>
              </a:ext>
            </a:extLst>
          </p:cNvPr>
          <p:cNvSpPr txBox="1"/>
          <p:nvPr/>
        </p:nvSpPr>
        <p:spPr>
          <a:xfrm>
            <a:off x="3648974" y="13818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FMN and FAD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A92B90-2E78-7AF0-FAFE-430E5F2870A7}"/>
              </a:ext>
            </a:extLst>
          </p:cNvPr>
          <p:cNvSpPr txBox="1"/>
          <p:nvPr/>
        </p:nvSpPr>
        <p:spPr>
          <a:xfrm>
            <a:off x="98035" y="594130"/>
            <a:ext cx="904596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FMN and FAD play crucial roles in </a:t>
            </a:r>
            <a:r>
              <a:rPr lang="en-US" b="1" dirty="0"/>
              <a:t>carbohydrates, lipids, purine, and amino-acid metabolism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b="1" dirty="0"/>
              <a:t>Role of FMN and FAD in carbohydrate metabolism: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oxidative phosphorylation </a:t>
            </a:r>
            <a:r>
              <a:rPr lang="en-US" dirty="0"/>
              <a:t>–electron transport chain – FMN transfers H and electrons by complex I – </a:t>
            </a:r>
            <a:r>
              <a:rPr lang="en-US" b="1" dirty="0"/>
              <a:t>NADH-</a:t>
            </a:r>
            <a:r>
              <a:rPr lang="en-US" b="1" dirty="0" err="1"/>
              <a:t>CoQ</a:t>
            </a:r>
            <a:r>
              <a:rPr lang="en-US" b="1" dirty="0"/>
              <a:t> dehydrogenase</a:t>
            </a:r>
            <a:r>
              <a:rPr lang="en-US" dirty="0"/>
              <a:t>; FAD transfers H and electrons by complex II – </a:t>
            </a:r>
            <a:r>
              <a:rPr lang="en-US" b="1" dirty="0"/>
              <a:t>succinate dehydrogenase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Oxidative decarboxylation of pyruvate – FAD is the coenzyme of the PDH complex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Krebs cycle – FAD is coenzyme of alpha-ketoglutarate dehydrogenase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B35E7D-14C6-3BE3-BF67-921E3AD2F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48" y="3543064"/>
            <a:ext cx="3795982" cy="30367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E6E7F5-D259-13D2-172C-CA5B08627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15406"/>
            <a:ext cx="4238534" cy="18460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D3B49E5-2D8A-5CA7-4FDE-8D9736BED3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169" t="54109" r="39151" b="23417"/>
          <a:stretch/>
        </p:blipFill>
        <p:spPr>
          <a:xfrm>
            <a:off x="4572000" y="5193102"/>
            <a:ext cx="4485736" cy="152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523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12C5AE-6DB7-6769-965A-F7F8FABBF411}"/>
              </a:ext>
            </a:extLst>
          </p:cNvPr>
          <p:cNvSpPr txBox="1"/>
          <p:nvPr/>
        </p:nvSpPr>
        <p:spPr>
          <a:xfrm>
            <a:off x="3648974" y="13818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FMN and FAD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614C6F-6822-4C2F-0294-2EA353EE0CED}"/>
              </a:ext>
            </a:extLst>
          </p:cNvPr>
          <p:cNvSpPr txBox="1"/>
          <p:nvPr/>
        </p:nvSpPr>
        <p:spPr>
          <a:xfrm>
            <a:off x="77638" y="768077"/>
            <a:ext cx="89887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Role of </a:t>
            </a:r>
            <a:r>
              <a:rPr lang="en-US" b="1" dirty="0"/>
              <a:t>FAD </a:t>
            </a:r>
            <a:r>
              <a:rPr lang="en-US" dirty="0"/>
              <a:t>in </a:t>
            </a:r>
            <a:r>
              <a:rPr lang="en-US" b="1" dirty="0"/>
              <a:t>lipid metabolism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Beta oxidation of fatty acids </a:t>
            </a:r>
            <a:r>
              <a:rPr lang="en-US" dirty="0"/>
              <a:t>– FAD is a coenzyme od </a:t>
            </a:r>
            <a:r>
              <a:rPr lang="en-US" b="1" dirty="0"/>
              <a:t>Acyl-CoA dehydrogenase </a:t>
            </a:r>
            <a:endParaRPr lang="sr-Latn-R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A69439-223D-4CE2-2E24-3C97A34FE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032" y="2073204"/>
            <a:ext cx="4762500" cy="10754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0C66B0-3053-79E6-19D6-A572DB4FEC38}"/>
              </a:ext>
            </a:extLst>
          </p:cNvPr>
          <p:cNvSpPr txBox="1"/>
          <p:nvPr/>
        </p:nvSpPr>
        <p:spPr>
          <a:xfrm>
            <a:off x="0" y="3499102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Role of </a:t>
            </a:r>
            <a:r>
              <a:rPr lang="en-US" b="1" dirty="0"/>
              <a:t>FAD </a:t>
            </a:r>
            <a:r>
              <a:rPr lang="en-US" dirty="0"/>
              <a:t>in </a:t>
            </a:r>
            <a:r>
              <a:rPr lang="en-US" b="1" dirty="0"/>
              <a:t>amino-acid metabolism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Oxidative deamination (catabolism) of D-amino acids </a:t>
            </a:r>
            <a:r>
              <a:rPr lang="en-US" dirty="0"/>
              <a:t>– FAD is a coenzyme of </a:t>
            </a:r>
            <a:r>
              <a:rPr lang="en-US" b="1" dirty="0"/>
              <a:t>D-amino acid oxidase </a:t>
            </a:r>
            <a:endParaRPr lang="sr-Latn-RS" b="1" dirty="0"/>
          </a:p>
        </p:txBody>
      </p:sp>
      <p:pic>
        <p:nvPicPr>
          <p:cNvPr id="1026" name="Picture 2" descr="Oxidative Deamination - an overview | ScienceDirect Topics">
            <a:extLst>
              <a:ext uri="{FF2B5EF4-FFF2-40B4-BE49-F238E27FC236}">
                <a16:creationId xmlns:a16="http://schemas.microsoft.com/office/drawing/2014/main" id="{DC297673-37F1-0B78-F086-B33C9700CE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032" y="4839419"/>
            <a:ext cx="5170637" cy="131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9825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AB4C5F7-3FBC-265F-07C1-442886F09E5B}"/>
              </a:ext>
            </a:extLst>
          </p:cNvPr>
          <p:cNvSpPr txBox="1"/>
          <p:nvPr/>
        </p:nvSpPr>
        <p:spPr>
          <a:xfrm>
            <a:off x="172528" y="432123"/>
            <a:ext cx="8807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FAD in</a:t>
            </a:r>
            <a:r>
              <a:rPr lang="en-US" dirty="0"/>
              <a:t> </a:t>
            </a:r>
            <a:r>
              <a:rPr lang="en-US" b="1" dirty="0"/>
              <a:t>nucleotide</a:t>
            </a:r>
            <a:r>
              <a:rPr lang="sr-Latn-RS" b="1" dirty="0"/>
              <a:t> metabolism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Catabolism of purine nucleotides</a:t>
            </a:r>
            <a:r>
              <a:rPr lang="en-US" dirty="0"/>
              <a:t>: FAD is a coenzyme of </a:t>
            </a:r>
            <a:r>
              <a:rPr lang="en-US" b="1" dirty="0"/>
              <a:t>xanthine oxidase</a:t>
            </a:r>
            <a:endParaRPr lang="sr-Latn-R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B86000-4F97-8CD1-A100-C33EEFF4C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318" y="61395"/>
            <a:ext cx="4627265" cy="4999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ED5B75-7ABB-1038-E798-BD1DA2A427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990" y="1449182"/>
            <a:ext cx="3840738" cy="21276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6EC5A1-CF1E-8A84-12A9-958017796ADD}"/>
              </a:ext>
            </a:extLst>
          </p:cNvPr>
          <p:cNvSpPr txBox="1"/>
          <p:nvPr/>
        </p:nvSpPr>
        <p:spPr>
          <a:xfrm>
            <a:off x="172528" y="3991435"/>
            <a:ext cx="8971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Anabolism of nucleotide - Synthesis of </a:t>
            </a:r>
            <a:r>
              <a:rPr lang="en-US" dirty="0" err="1"/>
              <a:t>dDNP</a:t>
            </a:r>
            <a:r>
              <a:rPr lang="en-US" dirty="0"/>
              <a:t> – FAD is a coenzyme of </a:t>
            </a:r>
            <a:r>
              <a:rPr lang="en-US" b="1" dirty="0"/>
              <a:t>thioredoxin reductase</a:t>
            </a:r>
            <a:endParaRPr lang="sr-Latn-R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81FC05-C342-9E73-FEA3-15D754CB02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358" t="25095" r="39717" b="56960"/>
          <a:stretch/>
        </p:blipFill>
        <p:spPr>
          <a:xfrm>
            <a:off x="1345721" y="4537494"/>
            <a:ext cx="5589917" cy="195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9424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D16AD0-CD65-7DAC-62DD-14CBF4D179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32" t="18553" r="40000" b="26101"/>
          <a:stretch/>
        </p:blipFill>
        <p:spPr>
          <a:xfrm>
            <a:off x="1483742" y="3200399"/>
            <a:ext cx="6176514" cy="317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DCBC53-FADE-6106-7B8F-3B30C2DD8614}"/>
              </a:ext>
            </a:extLst>
          </p:cNvPr>
          <p:cNvSpPr txBox="1"/>
          <p:nvPr/>
        </p:nvSpPr>
        <p:spPr>
          <a:xfrm>
            <a:off x="116455" y="988104"/>
            <a:ext cx="89110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FAD is also required to convert </a:t>
            </a:r>
            <a:r>
              <a:rPr lang="en-US" b="1" dirty="0"/>
              <a:t>retinol to retinoic acid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FAD is required for the </a:t>
            </a:r>
            <a:r>
              <a:rPr lang="en-US" b="1" dirty="0"/>
              <a:t>synthesis of antioxidant glutathione </a:t>
            </a:r>
            <a:r>
              <a:rPr lang="en-US" dirty="0"/>
              <a:t>as a coenzyme of glutathione reductase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FMN  is required for the </a:t>
            </a:r>
            <a:r>
              <a:rPr lang="en-US" b="1" dirty="0"/>
              <a:t>conversion of L-amino acid to L-ketoacid + NH3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Metabolism of </a:t>
            </a:r>
            <a:r>
              <a:rPr lang="en-US" b="1" dirty="0"/>
              <a:t>niacin, Vitamin B6 and Folic acid </a:t>
            </a:r>
            <a:r>
              <a:rPr lang="en-US" dirty="0"/>
              <a:t>required both FMN and FAD and etc.</a:t>
            </a:r>
            <a:endParaRPr lang="sr-Latn-R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B1EC0E-162E-CC41-05D4-DDDE20EF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295" y="233122"/>
            <a:ext cx="4627265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571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6B7AF6-D573-6EF8-5DE0-63EA86342368}"/>
              </a:ext>
            </a:extLst>
          </p:cNvPr>
          <p:cNvSpPr txBox="1"/>
          <p:nvPr/>
        </p:nvSpPr>
        <p:spPr>
          <a:xfrm>
            <a:off x="0" y="843677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Lipoic acid ( α-lipoic acid or </a:t>
            </a:r>
            <a:r>
              <a:rPr lang="en-US" dirty="0" err="1"/>
              <a:t>thioctic</a:t>
            </a:r>
            <a:r>
              <a:rPr lang="en-US" dirty="0"/>
              <a:t> acid), is a natural vitamin-like organosulfur compound</a:t>
            </a:r>
          </a:p>
          <a:p>
            <a:r>
              <a:rPr lang="en-US" dirty="0"/>
              <a:t> that is synthesized by plants and animals, including humans</a:t>
            </a:r>
          </a:p>
          <a:p>
            <a:endParaRPr lang="en-US" dirty="0"/>
          </a:p>
          <a:p>
            <a:r>
              <a:rPr lang="en-US" dirty="0"/>
              <a:t>Lipoic acid is covalently bound (a </a:t>
            </a:r>
            <a:r>
              <a:rPr lang="en-US" b="1" dirty="0"/>
              <a:t>prosthetic group</a:t>
            </a:r>
            <a:r>
              <a:rPr lang="en-US" dirty="0"/>
              <a:t>)  to certain enzymes, which function as </a:t>
            </a:r>
            <a:r>
              <a:rPr lang="en-US" b="1" dirty="0"/>
              <a:t>hydrogen and electron carrier in oxidoreduction reactions </a:t>
            </a:r>
            <a:r>
              <a:rPr lang="en-US" dirty="0"/>
              <a:t>involved in energy and amino acid metabolism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b="1" dirty="0"/>
              <a:t>Lipoic acid </a:t>
            </a:r>
            <a:r>
              <a:rPr lang="en-US" dirty="0"/>
              <a:t>contains </a:t>
            </a:r>
            <a:r>
              <a:rPr lang="en-US" b="1" dirty="0"/>
              <a:t>two thiols (sulfur) groups connected by a disulfide bond </a:t>
            </a:r>
            <a:r>
              <a:rPr lang="en-US" dirty="0"/>
              <a:t>and is thus considered to be </a:t>
            </a:r>
            <a:r>
              <a:rPr lang="en-US" b="1" dirty="0"/>
              <a:t>oxidized</a:t>
            </a:r>
            <a:r>
              <a:rPr lang="en-US" dirty="0"/>
              <a:t>;  </a:t>
            </a:r>
            <a:r>
              <a:rPr lang="en-US" b="1" dirty="0" err="1"/>
              <a:t>dihydrolipoic</a:t>
            </a:r>
            <a:r>
              <a:rPr lang="en-US" b="1" dirty="0"/>
              <a:t> acid </a:t>
            </a:r>
            <a:r>
              <a:rPr lang="en-US" dirty="0"/>
              <a:t>is the </a:t>
            </a:r>
            <a:r>
              <a:rPr lang="en-US" b="1" dirty="0"/>
              <a:t>reduced</a:t>
            </a:r>
            <a:r>
              <a:rPr lang="en-US" dirty="0"/>
              <a:t> form of lipoic acid</a:t>
            </a:r>
            <a:endParaRPr lang="sr-Latn-R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B3E2BD-2F08-4E6F-10C9-C94FB35C582F}"/>
              </a:ext>
            </a:extLst>
          </p:cNvPr>
          <p:cNvSpPr txBox="1"/>
          <p:nvPr/>
        </p:nvSpPr>
        <p:spPr>
          <a:xfrm>
            <a:off x="3722254" y="322998"/>
            <a:ext cx="132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LIPOIC ACID</a:t>
            </a:r>
            <a:endParaRPr lang="sr-Latn-R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0AA260-E96C-DA0A-F175-F066E8560149}"/>
              </a:ext>
            </a:extLst>
          </p:cNvPr>
          <p:cNvSpPr txBox="1"/>
          <p:nvPr/>
        </p:nvSpPr>
        <p:spPr>
          <a:xfrm>
            <a:off x="1906437" y="36273"/>
            <a:ext cx="64806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COENZYMES OF OXIDOREDUCTASES HYDROGEN CARRIERS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EE8A61-8661-C862-9866-2D80841577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22" b="44515"/>
          <a:stretch/>
        </p:blipFill>
        <p:spPr>
          <a:xfrm>
            <a:off x="1625599" y="3949679"/>
            <a:ext cx="6271243" cy="258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6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86FAEE-DA0B-E0CD-B969-E3C40F0557E2}"/>
              </a:ext>
            </a:extLst>
          </p:cNvPr>
          <p:cNvSpPr txBox="1"/>
          <p:nvPr/>
        </p:nvSpPr>
        <p:spPr>
          <a:xfrm>
            <a:off x="30220" y="789816"/>
            <a:ext cx="8890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Role of Lipoic Acid in Oxidative decarboxylation of </a:t>
            </a:r>
            <a:r>
              <a:rPr lang="el-GR" b="1" dirty="0"/>
              <a:t>α-</a:t>
            </a:r>
            <a:r>
              <a:rPr lang="en-US" b="1" dirty="0"/>
              <a:t>ketoacids </a:t>
            </a:r>
            <a:r>
              <a:rPr lang="en-US" dirty="0"/>
              <a:t>in carbohydrate metabolism (PDH complex and Krebs cycle), and catabolic pathway of the branched amino acids (leucine, isoleucine, and valine 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204B54-D5DC-6B92-0021-B71668B0AFF2}"/>
              </a:ext>
            </a:extLst>
          </p:cNvPr>
          <p:cNvSpPr txBox="1"/>
          <p:nvPr/>
        </p:nvSpPr>
        <p:spPr>
          <a:xfrm>
            <a:off x="3722254" y="239870"/>
            <a:ext cx="132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LIPOIC ACID</a:t>
            </a:r>
            <a:endParaRPr lang="sr-Latn-R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48B88C-2912-371E-98FF-2778C23D3C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06" t="8474" r="34647" b="6409"/>
          <a:stretch/>
        </p:blipFill>
        <p:spPr>
          <a:xfrm>
            <a:off x="1542473" y="1713146"/>
            <a:ext cx="6114472" cy="502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81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04C09A-90BD-D176-AD80-FD96BE8CA86E}"/>
              </a:ext>
            </a:extLst>
          </p:cNvPr>
          <p:cNvSpPr txBox="1"/>
          <p:nvPr/>
        </p:nvSpPr>
        <p:spPr>
          <a:xfrm>
            <a:off x="3713017" y="165979"/>
            <a:ext cx="132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LIPOIC ACID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50CAC9-1858-B1D8-C181-D428F8D63790}"/>
              </a:ext>
            </a:extLst>
          </p:cNvPr>
          <p:cNvSpPr txBox="1"/>
          <p:nvPr/>
        </p:nvSpPr>
        <p:spPr>
          <a:xfrm>
            <a:off x="87746" y="697453"/>
            <a:ext cx="89546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Role of Lipoic Acid in the synthesis of nucleic acids</a:t>
            </a:r>
            <a:r>
              <a:rPr lang="en-US" dirty="0"/>
              <a:t>; The glycine cleavage system that catalyzes the decarboxylation of glycine coupled with the addition of a methylene group (-CH2) to tetrahydrofolate to form 5,10-methylene tetrahydrofolate </a:t>
            </a:r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43DE5C-8751-EBAE-1016-0FFAC169A5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16" t="12424" r="33233" b="13412"/>
          <a:stretch/>
        </p:blipFill>
        <p:spPr>
          <a:xfrm>
            <a:off x="1237673" y="2207491"/>
            <a:ext cx="6751782" cy="436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84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91AC7D-F47E-476D-7A2C-200CA8108442}"/>
              </a:ext>
            </a:extLst>
          </p:cNvPr>
          <p:cNvSpPr txBox="1"/>
          <p:nvPr/>
        </p:nvSpPr>
        <p:spPr>
          <a:xfrm>
            <a:off x="1906437" y="36273"/>
            <a:ext cx="64806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COENZYMES OF OXIDOREDUCTASES HYDROGEN CARRIERS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295DF9-6937-E94F-148B-4CE1C1920A67}"/>
              </a:ext>
            </a:extLst>
          </p:cNvPr>
          <p:cNvSpPr txBox="1"/>
          <p:nvPr/>
        </p:nvSpPr>
        <p:spPr>
          <a:xfrm>
            <a:off x="3690554" y="405605"/>
            <a:ext cx="1479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COENZYME Q</a:t>
            </a:r>
            <a:endParaRPr lang="sr-Latn-R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3A12EA-7481-1187-D852-4069FACE4998}"/>
              </a:ext>
            </a:extLst>
          </p:cNvPr>
          <p:cNvSpPr txBox="1"/>
          <p:nvPr/>
        </p:nvSpPr>
        <p:spPr>
          <a:xfrm>
            <a:off x="99290" y="710267"/>
            <a:ext cx="894541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Coenzyme Q is a liposoluble non-vitamin compound that can be synthesized by the human body or it can be obtained from the diet</a:t>
            </a:r>
          </a:p>
          <a:p>
            <a:endParaRPr lang="en-US" dirty="0"/>
          </a:p>
          <a:p>
            <a:r>
              <a:rPr lang="en-US" dirty="0"/>
              <a:t>Coenzyme Q is a member of the </a:t>
            </a:r>
            <a:r>
              <a:rPr lang="en-US" b="1" dirty="0"/>
              <a:t>ubiquinone</a:t>
            </a:r>
            <a:r>
              <a:rPr lang="en-US" dirty="0"/>
              <a:t> family of compounds that contain a functional group known as a </a:t>
            </a:r>
            <a:r>
              <a:rPr lang="en-US" b="1" dirty="0"/>
              <a:t>benzoquinone with  a “tail” having from 1 to 12 isoprene (5-carbon) units</a:t>
            </a:r>
            <a:endParaRPr lang="sr-Latn-R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30E4C1-0FBB-3306-76A6-09B5766A0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1472" y="3016345"/>
            <a:ext cx="4073236" cy="38053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A6B98F-E5A0-5C2E-7D3D-CB173A1FAE3B}"/>
              </a:ext>
            </a:extLst>
          </p:cNvPr>
          <p:cNvSpPr txBox="1"/>
          <p:nvPr/>
        </p:nvSpPr>
        <p:spPr>
          <a:xfrm>
            <a:off x="99290" y="2323713"/>
            <a:ext cx="888769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ubiquinone found in humans, </a:t>
            </a:r>
            <a:r>
              <a:rPr lang="en-US" dirty="0" err="1"/>
              <a:t>ubidecaquinone</a:t>
            </a:r>
            <a:r>
              <a:rPr lang="en-US" dirty="0"/>
              <a:t> or coenzyme Q10 has 10 isoprene units (a total of 50 carbon atoms) </a:t>
            </a:r>
          </a:p>
          <a:p>
            <a:endParaRPr lang="en-US" dirty="0"/>
          </a:p>
          <a:p>
            <a:r>
              <a:rPr lang="en-US" dirty="0"/>
              <a:t>The ability of the benzoquinone head group of </a:t>
            </a:r>
          </a:p>
          <a:p>
            <a:r>
              <a:rPr lang="en-US" dirty="0"/>
              <a:t>coenzyme Q10 to </a:t>
            </a:r>
            <a:r>
              <a:rPr lang="en-US" b="1" dirty="0"/>
              <a:t>accept and donate H atoms </a:t>
            </a:r>
          </a:p>
          <a:p>
            <a:r>
              <a:rPr lang="en-US" dirty="0"/>
              <a:t>Allows </a:t>
            </a:r>
            <a:r>
              <a:rPr lang="en-US" b="1" dirty="0"/>
              <a:t>three oxidation states of Coenzyme Q</a:t>
            </a:r>
            <a:r>
              <a:rPr lang="en-US" dirty="0"/>
              <a:t>;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Oxidased</a:t>
            </a:r>
            <a:r>
              <a:rPr lang="en-US" b="1" dirty="0"/>
              <a:t>  - </a:t>
            </a:r>
            <a:r>
              <a:rPr lang="en-US" b="1" dirty="0" err="1"/>
              <a:t>Ubiquinon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Reduced – </a:t>
            </a:r>
            <a:r>
              <a:rPr lang="en-US" b="1" dirty="0" err="1"/>
              <a:t>Ubiqunol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Semireduced</a:t>
            </a:r>
            <a:r>
              <a:rPr lang="en-US" b="1" dirty="0"/>
              <a:t> – </a:t>
            </a:r>
            <a:r>
              <a:rPr lang="en-US" b="1" dirty="0" err="1"/>
              <a:t>Ubisemiquinon</a:t>
            </a:r>
            <a:r>
              <a:rPr lang="en-US" b="1" dirty="0"/>
              <a:t> – Radical form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479656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02643D-F917-6595-D80D-15F7489F10D2}"/>
              </a:ext>
            </a:extLst>
          </p:cNvPr>
          <p:cNvSpPr txBox="1"/>
          <p:nvPr/>
        </p:nvSpPr>
        <p:spPr>
          <a:xfrm>
            <a:off x="3745972" y="100805"/>
            <a:ext cx="1479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COENZYME Q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B49067-B5BE-1096-F1F3-58DD2187D443}"/>
              </a:ext>
            </a:extLst>
          </p:cNvPr>
          <p:cNvSpPr txBox="1"/>
          <p:nvPr/>
        </p:nvSpPr>
        <p:spPr>
          <a:xfrm>
            <a:off x="0" y="540480"/>
            <a:ext cx="9143999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Role of Coenzyme Q in oxidative phosphorylation – mitochondrial ATP synthesis</a:t>
            </a:r>
            <a:r>
              <a:rPr lang="en-US" dirty="0"/>
              <a:t>:</a:t>
            </a:r>
          </a:p>
          <a:p>
            <a:r>
              <a:rPr lang="en-US" dirty="0"/>
              <a:t>Coenzyme Q is a hydrophobic molecule found inside most cell membranes, including mitochondrial inner membrane</a:t>
            </a:r>
          </a:p>
          <a:p>
            <a:endParaRPr lang="en-US" dirty="0"/>
          </a:p>
          <a:p>
            <a:r>
              <a:rPr lang="en-US" dirty="0"/>
              <a:t>As part of the mitochondrial electron transport chain, </a:t>
            </a:r>
            <a:r>
              <a:rPr lang="en-US" b="1" dirty="0"/>
              <a:t>coenzyme Q accepts protons (H+) and electrons </a:t>
            </a:r>
            <a:r>
              <a:rPr lang="en-US" dirty="0"/>
              <a:t>from reducing equivalents (</a:t>
            </a:r>
            <a:r>
              <a:rPr lang="en-US" b="1" dirty="0"/>
              <a:t>NADH+H+ and FADH2</a:t>
            </a:r>
            <a:r>
              <a:rPr lang="en-US" dirty="0"/>
              <a:t>) obtained during fatty acid and glucose metabolism and transfers </a:t>
            </a:r>
            <a:r>
              <a:rPr lang="en-US" b="1" dirty="0"/>
              <a:t>electrons to electron acceptors (cytochromes). </a:t>
            </a:r>
          </a:p>
          <a:p>
            <a:endParaRPr lang="en-US" b="1" dirty="0"/>
          </a:p>
          <a:p>
            <a:r>
              <a:rPr lang="en-US" dirty="0"/>
              <a:t>Also, </a:t>
            </a:r>
            <a:r>
              <a:rPr lang="en-US" b="1" dirty="0"/>
              <a:t>coenzyme Q transfer protons (H+)</a:t>
            </a:r>
            <a:r>
              <a:rPr lang="en-US" dirty="0"/>
              <a:t> from the mitochondrial </a:t>
            </a:r>
            <a:r>
              <a:rPr lang="en-US" b="1" dirty="0"/>
              <a:t>matrix to the intermembrane space</a:t>
            </a:r>
            <a:r>
              <a:rPr lang="en-US" dirty="0"/>
              <a:t>, creating a </a:t>
            </a:r>
            <a:r>
              <a:rPr lang="en-US" b="1" dirty="0"/>
              <a:t>proton gradient </a:t>
            </a:r>
            <a:r>
              <a:rPr lang="en-US" dirty="0"/>
              <a:t>across </a:t>
            </a:r>
            <a:r>
              <a:rPr lang="en-US" b="1" dirty="0"/>
              <a:t>the inner mitochondrial membrane</a:t>
            </a:r>
            <a:r>
              <a:rPr lang="en-US" dirty="0"/>
              <a:t>. The energy released when the protons flow back into the mitochondrial interior </a:t>
            </a:r>
            <a:r>
              <a:rPr lang="en-US" b="1" dirty="0"/>
              <a:t>is used for ATP synthesis</a:t>
            </a:r>
            <a:endParaRPr lang="sr-Latn-R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67029C-F260-30F6-CF0E-38CF88C23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327" y="3906982"/>
            <a:ext cx="5738090" cy="285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194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698D31-5237-A273-9CBB-A50770B60A67}"/>
              </a:ext>
            </a:extLst>
          </p:cNvPr>
          <p:cNvSpPr txBox="1"/>
          <p:nvPr/>
        </p:nvSpPr>
        <p:spPr>
          <a:xfrm>
            <a:off x="3745972" y="100805"/>
            <a:ext cx="1479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COENZYME Q</a:t>
            </a:r>
            <a:endParaRPr lang="sr-Latn-R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1BCEF1-1FC3-36DF-F61C-FB2FA6DCC587}"/>
              </a:ext>
            </a:extLst>
          </p:cNvPr>
          <p:cNvSpPr txBox="1"/>
          <p:nvPr/>
        </p:nvSpPr>
        <p:spPr>
          <a:xfrm>
            <a:off x="-1" y="766618"/>
            <a:ext cx="9014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Role coenzyme Q in the </a:t>
            </a:r>
            <a:r>
              <a:rPr lang="en-US" b="1" i="1" dirty="0"/>
              <a:t>de novo </a:t>
            </a:r>
            <a:r>
              <a:rPr lang="en-US" b="1" dirty="0"/>
              <a:t>pyrimidine synthesis</a:t>
            </a:r>
            <a:r>
              <a:rPr lang="en-US" dirty="0"/>
              <a:t>:</a:t>
            </a:r>
          </a:p>
          <a:p>
            <a:r>
              <a:rPr lang="en-US" dirty="0"/>
              <a:t>In addition to its role in ATP synthesis, mitochondrial </a:t>
            </a:r>
            <a:r>
              <a:rPr lang="en-US" b="1" dirty="0"/>
              <a:t>coenzyme Q </a:t>
            </a:r>
            <a:r>
              <a:rPr lang="en-US" dirty="0"/>
              <a:t>mediates the oxidation of </a:t>
            </a:r>
            <a:r>
              <a:rPr lang="en-US" b="1" dirty="0"/>
              <a:t>dihydroorotate to orotate by dihydroorotate dehydrogenase</a:t>
            </a:r>
            <a:r>
              <a:rPr lang="en-US" dirty="0"/>
              <a:t>.</a:t>
            </a:r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7530DB-F177-019D-CB4C-59922267C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661804"/>
            <a:ext cx="6753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247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266F4B-FCE3-E6D0-633B-0EC1B82C0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50" y="1074198"/>
            <a:ext cx="8345010" cy="477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61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FD14F6-8B5B-A68F-70A3-FA42747F2764}"/>
              </a:ext>
            </a:extLst>
          </p:cNvPr>
          <p:cNvSpPr txBox="1"/>
          <p:nvPr/>
        </p:nvSpPr>
        <p:spPr>
          <a:xfrm>
            <a:off x="3745972" y="100805"/>
            <a:ext cx="1479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COENZYME Q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DA1ADB-F1D7-1D87-AE82-4A1E95A4A121}"/>
              </a:ext>
            </a:extLst>
          </p:cNvPr>
          <p:cNvSpPr txBox="1"/>
          <p:nvPr/>
        </p:nvSpPr>
        <p:spPr>
          <a:xfrm>
            <a:off x="94672" y="399017"/>
            <a:ext cx="904932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Role coenzyme Q </a:t>
            </a:r>
            <a:r>
              <a:rPr lang="en-US" dirty="0"/>
              <a:t>as </a:t>
            </a:r>
            <a:r>
              <a:rPr lang="en-US" b="1" dirty="0"/>
              <a:t>an antioxidant</a:t>
            </a:r>
            <a:r>
              <a:rPr lang="en-US" dirty="0"/>
              <a:t>:</a:t>
            </a:r>
          </a:p>
          <a:p>
            <a:r>
              <a:rPr lang="en-US" dirty="0">
                <a:solidFill>
                  <a:srgbClr val="252525"/>
                </a:solidFill>
              </a:rPr>
              <a:t>Coenzyme Q </a:t>
            </a:r>
            <a:r>
              <a:rPr lang="en-US" b="1" dirty="0">
                <a:solidFill>
                  <a:srgbClr val="252525"/>
                </a:solidFill>
              </a:rPr>
              <a:t>reduced</a:t>
            </a:r>
            <a:r>
              <a:rPr lang="en-US" b="1" i="0" dirty="0">
                <a:solidFill>
                  <a:srgbClr val="252525"/>
                </a:solidFill>
                <a:effectLst/>
              </a:rPr>
              <a:t> form</a:t>
            </a:r>
            <a:r>
              <a:rPr lang="en-US" b="0" i="0" dirty="0">
                <a:solidFill>
                  <a:srgbClr val="252525"/>
                </a:solidFill>
                <a:effectLst/>
              </a:rPr>
              <a:t>, Ubiquinol or CoQH2,  is an effective </a:t>
            </a:r>
            <a:r>
              <a:rPr lang="en-US" b="1" i="0" dirty="0">
                <a:solidFill>
                  <a:srgbClr val="252525"/>
                </a:solidFill>
                <a:effectLst/>
              </a:rPr>
              <a:t>liposoluble antioxidant </a:t>
            </a:r>
            <a:r>
              <a:rPr lang="en-US" b="0" i="0" dirty="0">
                <a:solidFill>
                  <a:srgbClr val="252525"/>
                </a:solidFill>
                <a:effectLst/>
              </a:rPr>
              <a:t>that protects cell membranes and lipoproteins from oxidation by ROS: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52525"/>
                </a:solidFill>
              </a:rPr>
              <a:t>Hypoxia condition may produce high levels and “leakage” of superoxide anion radical (O2.-) in the matrix of mitochondria, and </a:t>
            </a:r>
            <a:r>
              <a:rPr lang="en-US" b="1" dirty="0">
                <a:solidFill>
                  <a:srgbClr val="252525"/>
                </a:solidFill>
              </a:rPr>
              <a:t>CoQH2  acts as an antioxidant at complexes I and III </a:t>
            </a:r>
            <a:r>
              <a:rPr lang="en-US" dirty="0">
                <a:solidFill>
                  <a:srgbClr val="252525"/>
                </a:solidFill>
              </a:rPr>
              <a:t>of the electron transport chain by </a:t>
            </a:r>
            <a:r>
              <a:rPr lang="en-US" b="1" dirty="0">
                <a:solidFill>
                  <a:srgbClr val="252525"/>
                </a:solidFill>
              </a:rPr>
              <a:t>transferring electrons to O</a:t>
            </a:r>
            <a:r>
              <a:rPr lang="en-US" b="1" baseline="-25000" dirty="0">
                <a:solidFill>
                  <a:srgbClr val="252525"/>
                </a:solidFill>
              </a:rPr>
              <a:t>2</a:t>
            </a:r>
            <a:r>
              <a:rPr lang="en-US" b="1" baseline="30000" dirty="0">
                <a:solidFill>
                  <a:srgbClr val="252525"/>
                </a:solidFill>
              </a:rPr>
              <a:t>.-  </a:t>
            </a:r>
            <a:r>
              <a:rPr lang="en-US" b="1" dirty="0">
                <a:solidFill>
                  <a:srgbClr val="252525"/>
                </a:solidFill>
              </a:rPr>
              <a:t> </a:t>
            </a:r>
            <a:r>
              <a:rPr lang="en-US" dirty="0">
                <a:solidFill>
                  <a:srgbClr val="252525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52525"/>
                </a:solidFill>
                <a:effectLst/>
              </a:rPr>
              <a:t>in addition to neutralizing free radicals directly, CoQH2 is capable of </a:t>
            </a:r>
            <a:r>
              <a:rPr lang="en-US" b="1" i="0" dirty="0">
                <a:solidFill>
                  <a:srgbClr val="252525"/>
                </a:solidFill>
                <a:effectLst/>
              </a:rPr>
              <a:t>regenerating antioxidants like α-tocopherol and ascorbate (vitamin C)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742B46-A2DD-1FE4-921F-5CF4B6197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608" y="3756639"/>
            <a:ext cx="4368427" cy="28872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C54DF9-62BC-557E-70A9-83CB0D818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69907"/>
            <a:ext cx="4042184" cy="288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770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0D20B0-A552-37DC-78E7-C6B315484C31}"/>
              </a:ext>
            </a:extLst>
          </p:cNvPr>
          <p:cNvSpPr txBox="1"/>
          <p:nvPr/>
        </p:nvSpPr>
        <p:spPr>
          <a:xfrm>
            <a:off x="1905801" y="29000"/>
            <a:ext cx="64806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COENZYMES OF OXIDOREDUCTASES  </a:t>
            </a:r>
            <a:r>
              <a:rPr lang="en-US" b="1" dirty="0"/>
              <a:t>- ELECTRON</a:t>
            </a:r>
            <a:r>
              <a:rPr lang="sr-Latn-RS" b="1" dirty="0"/>
              <a:t> CARRIERS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8C2B1D-7BE9-10CB-F33A-8DFECB4EF22A}"/>
              </a:ext>
            </a:extLst>
          </p:cNvPr>
          <p:cNvSpPr txBox="1"/>
          <p:nvPr/>
        </p:nvSpPr>
        <p:spPr>
          <a:xfrm>
            <a:off x="152400" y="570637"/>
            <a:ext cx="89916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Coenzymes that act as electron carriers in oxidoreductase-catalyzed reaction: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Fe-S clusters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Heme coenzymes ( in cytochromes)</a:t>
            </a:r>
          </a:p>
          <a:p>
            <a:endParaRPr lang="en-US" b="1" dirty="0"/>
          </a:p>
          <a:p>
            <a:pPr algn="ctr"/>
            <a:r>
              <a:rPr lang="en-US" b="1" dirty="0"/>
              <a:t>Fe-S CLUSTERS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r>
              <a:rPr lang="en-US" b="1" dirty="0"/>
              <a:t>Iron–sulfur (Fe-S) </a:t>
            </a:r>
            <a:r>
              <a:rPr lang="en-US" dirty="0"/>
              <a:t>clusters (ISCs) are small </a:t>
            </a:r>
            <a:r>
              <a:rPr lang="en-US" b="1" dirty="0"/>
              <a:t>inorganic protein cofactors (prosthetic </a:t>
            </a:r>
            <a:r>
              <a:rPr lang="en-US" dirty="0"/>
              <a:t>groups) found in almost all organisms</a:t>
            </a:r>
            <a:r>
              <a:rPr lang="en-US" b="1" dirty="0"/>
              <a:t>.</a:t>
            </a:r>
          </a:p>
          <a:p>
            <a:endParaRPr lang="en-US" b="1" dirty="0"/>
          </a:p>
          <a:p>
            <a:r>
              <a:rPr lang="en-US" b="1" dirty="0"/>
              <a:t>Different structures of Fe-S clusters. </a:t>
            </a:r>
          </a:p>
          <a:p>
            <a:pPr marL="342900" indent="-342900">
              <a:buFontTx/>
              <a:buAutoNum type="alphaUcParenBoth"/>
            </a:pPr>
            <a:r>
              <a:rPr lang="en-US" b="1" dirty="0"/>
              <a:t>e structure of the rhombic 2Fe–2S cluster; </a:t>
            </a:r>
            <a:r>
              <a:rPr lang="en-US" dirty="0"/>
              <a:t>The 2Fe–2S clusters in rhombic form possess 2 sulfide ions and 2 irons, which coordinate four cysteinyl sulfhydryl side chains. It exhibits two oxidation states: the oxidized s with two Fe3++, and the reduced status with one Fe3+ and one Fe2+.</a:t>
            </a:r>
          </a:p>
          <a:p>
            <a:pPr marL="342900" indent="-342900">
              <a:buAutoNum type="alphaUcParenBoth"/>
            </a:pPr>
            <a:endParaRPr lang="en-US" b="1" dirty="0"/>
          </a:p>
          <a:p>
            <a:r>
              <a:rPr lang="en-US" b="1" dirty="0"/>
              <a:t>(B) the structure of the </a:t>
            </a:r>
            <a:r>
              <a:rPr lang="en-US" b="1" dirty="0" err="1"/>
              <a:t>cubane</a:t>
            </a:r>
            <a:r>
              <a:rPr lang="en-US" b="1" dirty="0"/>
              <a:t> 4Fe–4S cluster; </a:t>
            </a:r>
            <a:r>
              <a:rPr lang="en-US" dirty="0"/>
              <a:t>The </a:t>
            </a:r>
          </a:p>
          <a:p>
            <a:r>
              <a:rPr lang="en-US" dirty="0"/>
              <a:t>The </a:t>
            </a:r>
            <a:r>
              <a:rPr lang="en-US" dirty="0" err="1"/>
              <a:t>cubane</a:t>
            </a:r>
            <a:r>
              <a:rPr lang="en-US" dirty="0"/>
              <a:t>-type cluster comprises 4 iron and 4 sulfide </a:t>
            </a:r>
          </a:p>
          <a:p>
            <a:r>
              <a:rPr lang="en-US" dirty="0"/>
              <a:t>ions coordinated to four cysteinyl sulfhydryl side chains, </a:t>
            </a:r>
          </a:p>
          <a:p>
            <a:r>
              <a:rPr lang="en-US" dirty="0"/>
              <a:t>which can have various oxidation states </a:t>
            </a:r>
          </a:p>
          <a:p>
            <a:r>
              <a:rPr lang="en-US" dirty="0"/>
              <a:t> [2Fe3+, 2Fe2+] , [Fe3+, 3Fe2+], [3Fe3+, Fe2+]  forms,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48616B-46C1-0C9E-67C8-07744B80D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611" y="4310743"/>
            <a:ext cx="3607526" cy="234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115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969B84-95B1-20FD-DC0E-C7A366D7A6C9}"/>
              </a:ext>
            </a:extLst>
          </p:cNvPr>
          <p:cNvSpPr txBox="1"/>
          <p:nvPr/>
        </p:nvSpPr>
        <p:spPr>
          <a:xfrm>
            <a:off x="86470" y="926349"/>
            <a:ext cx="896173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Fe-S clusters are required for many fundamental biochemical processes. </a:t>
            </a:r>
          </a:p>
          <a:p>
            <a:endParaRPr lang="en-US" dirty="0"/>
          </a:p>
          <a:p>
            <a:r>
              <a:rPr lang="en-US" dirty="0"/>
              <a:t>For example, within mitochondria, the </a:t>
            </a:r>
            <a:r>
              <a:rPr lang="en-US" b="1" dirty="0"/>
              <a:t>respiratory complexes I, II and III </a:t>
            </a:r>
            <a:r>
              <a:rPr lang="en-US" dirty="0"/>
              <a:t>use many </a:t>
            </a:r>
            <a:r>
              <a:rPr lang="en-US" b="1" dirty="0"/>
              <a:t>Fe-S clusters  to transfer electrons </a:t>
            </a:r>
            <a:r>
              <a:rPr lang="en-US" dirty="0"/>
              <a:t>which reduces ubiquinone by NADH or FADH, and subsequently  cytochrome c.</a:t>
            </a:r>
            <a:endParaRPr lang="sr-Latn-R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7E8DE9-08B8-991C-96D1-AB24C3ABE931}"/>
              </a:ext>
            </a:extLst>
          </p:cNvPr>
          <p:cNvSpPr txBox="1"/>
          <p:nvPr/>
        </p:nvSpPr>
        <p:spPr>
          <a:xfrm>
            <a:off x="3810000" y="12884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F</a:t>
            </a:r>
            <a:r>
              <a:rPr lang="en-US" b="1" dirty="0"/>
              <a:t>e</a:t>
            </a:r>
            <a:r>
              <a:rPr lang="sr-Latn-RS" b="1" dirty="0"/>
              <a:t>-S CLUSTERS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3EB4BA-CB29-EE96-2BC2-2CEEE25A0B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81" t="7037" r="6190" b="5937"/>
          <a:stretch/>
        </p:blipFill>
        <p:spPr>
          <a:xfrm>
            <a:off x="413657" y="2594264"/>
            <a:ext cx="7994469" cy="407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4369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F3052E-1A77-D712-6B30-B52F3852FC7D}"/>
              </a:ext>
            </a:extLst>
          </p:cNvPr>
          <p:cNvSpPr txBox="1"/>
          <p:nvPr/>
        </p:nvSpPr>
        <p:spPr>
          <a:xfrm>
            <a:off x="3484880" y="39833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HEME coenzymes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6BBD59-4854-222C-995F-E5D2F8090FF7}"/>
              </a:ext>
            </a:extLst>
          </p:cNvPr>
          <p:cNvSpPr txBox="1"/>
          <p:nvPr/>
        </p:nvSpPr>
        <p:spPr>
          <a:xfrm>
            <a:off x="1905801" y="29000"/>
            <a:ext cx="64806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COENZYMES OF OXIDOREDUCTASES  </a:t>
            </a:r>
            <a:r>
              <a:rPr lang="en-US" b="1" dirty="0"/>
              <a:t>- ELECTRON</a:t>
            </a:r>
            <a:r>
              <a:rPr lang="sr-Latn-RS" b="1" dirty="0"/>
              <a:t> CARRIERS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CD65E8-959A-442D-0127-D989290C1FD2}"/>
              </a:ext>
            </a:extLst>
          </p:cNvPr>
          <p:cNvSpPr txBox="1"/>
          <p:nvPr/>
        </p:nvSpPr>
        <p:spPr>
          <a:xfrm>
            <a:off x="132080" y="813830"/>
            <a:ext cx="90119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Heme is an iron-containing compound found in a number of biologically important molecules </a:t>
            </a:r>
            <a:endParaRPr lang="sr-Latn-R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D78E71-22CE-8922-59A5-0724292F8FC9}"/>
              </a:ext>
            </a:extLst>
          </p:cNvPr>
          <p:cNvSpPr txBox="1"/>
          <p:nvPr/>
        </p:nvSpPr>
        <p:spPr>
          <a:xfrm>
            <a:off x="132080" y="1229328"/>
            <a:ext cx="901192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 heme is an organic, ring-shaped molecule made from </a:t>
            </a:r>
            <a:r>
              <a:rPr lang="en-US" b="1" dirty="0"/>
              <a:t>4 pyrrole rings bound together into </a:t>
            </a:r>
            <a:r>
              <a:rPr lang="en-US" dirty="0"/>
              <a:t>a </a:t>
            </a:r>
            <a:r>
              <a:rPr lang="en-US" b="1" dirty="0"/>
              <a:t>tetrapyrrole</a:t>
            </a:r>
            <a:r>
              <a:rPr lang="en-US" dirty="0"/>
              <a:t>. When tetrapyrrole makes an </a:t>
            </a:r>
            <a:r>
              <a:rPr lang="en-US" b="1" dirty="0"/>
              <a:t>interaction with a metal ion (Iron) through its 4 N atoms</a:t>
            </a:r>
            <a:r>
              <a:rPr lang="en-US" dirty="0"/>
              <a:t>, it forms a </a:t>
            </a:r>
            <a:r>
              <a:rPr lang="en-US" b="1" dirty="0"/>
              <a:t>porphyrin</a:t>
            </a:r>
            <a:r>
              <a:rPr lang="en-US" dirty="0"/>
              <a:t>. Thus, a </a:t>
            </a:r>
            <a:r>
              <a:rPr lang="en-US" b="1" dirty="0"/>
              <a:t>heme is an iron-holding porphyrin.</a:t>
            </a:r>
          </a:p>
          <a:p>
            <a:endParaRPr lang="en-US" b="1" dirty="0"/>
          </a:p>
          <a:p>
            <a:r>
              <a:rPr lang="en-US" dirty="0"/>
              <a:t>Hemes are  used</a:t>
            </a:r>
            <a:r>
              <a:rPr lang="en-US" b="1" dirty="0"/>
              <a:t> to carry oxygen and to transport or store electrons</a:t>
            </a:r>
          </a:p>
          <a:p>
            <a:endParaRPr lang="sr-Latn-R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A46533-3D3A-6955-7C3E-B6F457A3B0A1}"/>
              </a:ext>
            </a:extLst>
          </p:cNvPr>
          <p:cNvSpPr txBox="1"/>
          <p:nvPr/>
        </p:nvSpPr>
        <p:spPr>
          <a:xfrm>
            <a:off x="132080" y="2686506"/>
            <a:ext cx="901191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There are different forms of heme that correspond to the many functions  in an organism: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Heme A</a:t>
            </a:r>
            <a:r>
              <a:rPr lang="en-US" dirty="0"/>
              <a:t> - cytochrome a and aa3 in complex IV of the electron transport chain – </a:t>
            </a:r>
            <a:r>
              <a:rPr lang="en-US" b="1" dirty="0"/>
              <a:t>cytochrome c oxidase.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Heme B </a:t>
            </a:r>
            <a:r>
              <a:rPr lang="en-US" dirty="0"/>
              <a:t>– cytochrome b, hemoglobin, myoglobin, cytochrome p450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Heme C – </a:t>
            </a:r>
            <a:r>
              <a:rPr lang="en-US" dirty="0"/>
              <a:t>cytochrome c</a:t>
            </a:r>
            <a:endParaRPr lang="sr-Latn-R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63B44E7-BFAE-0A64-A382-460AD67A6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121" y="4232367"/>
            <a:ext cx="6441757" cy="250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9637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CBF3C9-B7BD-234C-19B5-2D89C9E913A0}"/>
              </a:ext>
            </a:extLst>
          </p:cNvPr>
          <p:cNvSpPr txBox="1"/>
          <p:nvPr/>
        </p:nvSpPr>
        <p:spPr>
          <a:xfrm>
            <a:off x="3502297" y="14578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HEME coenzymes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EE5EA0-52E1-BD7F-0120-2276702AEAD4}"/>
              </a:ext>
            </a:extLst>
          </p:cNvPr>
          <p:cNvSpPr txBox="1"/>
          <p:nvPr/>
        </p:nvSpPr>
        <p:spPr>
          <a:xfrm>
            <a:off x="0" y="515116"/>
            <a:ext cx="908304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Electron transport and energy metabolism in mitochondria</a:t>
            </a:r>
          </a:p>
          <a:p>
            <a:endParaRPr lang="en-US" dirty="0"/>
          </a:p>
          <a:p>
            <a:r>
              <a:rPr lang="en-US" dirty="0"/>
              <a:t>Cytochromes are heme-containing enzymes that have important roles in mitochondrial electron transport required for cellular energy production. Hemes are prosthetic groups for cytochromes</a:t>
            </a:r>
          </a:p>
          <a:p>
            <a:endParaRPr lang="en-US" dirty="0"/>
          </a:p>
          <a:p>
            <a:r>
              <a:rPr lang="en-US" dirty="0"/>
              <a:t>During oxidative phosphorylation in the mitochondrial membrane, electrons are passed down to complex III (cytochrome c reductase) and then to complex IV (cytochrome c oxidase) before transferring to O2 and forming water and carbon dioxide. </a:t>
            </a:r>
          </a:p>
          <a:p>
            <a:endParaRPr lang="en-US" dirty="0"/>
          </a:p>
          <a:p>
            <a:r>
              <a:rPr lang="en-US" dirty="0"/>
              <a:t>Cytochromes of the electron transport chain are: </a:t>
            </a:r>
          </a:p>
          <a:p>
            <a:pPr algn="ctr"/>
            <a:r>
              <a:rPr lang="en-US" b="1" dirty="0" err="1"/>
              <a:t>Cyt</a:t>
            </a:r>
            <a:r>
              <a:rPr lang="en-US" b="1" dirty="0"/>
              <a:t> b, </a:t>
            </a:r>
            <a:r>
              <a:rPr lang="en-US" b="1" dirty="0" err="1"/>
              <a:t>Cyt</a:t>
            </a:r>
            <a:r>
              <a:rPr lang="en-US" b="1" dirty="0"/>
              <a:t> c1, </a:t>
            </a:r>
            <a:r>
              <a:rPr lang="en-US" b="1" dirty="0" err="1"/>
              <a:t>Cyt</a:t>
            </a:r>
            <a:r>
              <a:rPr lang="en-US" b="1" dirty="0"/>
              <a:t> c, </a:t>
            </a:r>
            <a:r>
              <a:rPr lang="en-US" b="1" dirty="0" err="1"/>
              <a:t>Cyt</a:t>
            </a:r>
            <a:r>
              <a:rPr lang="en-US" b="1" dirty="0"/>
              <a:t> a, </a:t>
            </a:r>
            <a:r>
              <a:rPr lang="en-US" b="1" dirty="0" err="1"/>
              <a:t>Cyt</a:t>
            </a:r>
            <a:r>
              <a:rPr lang="en-US" b="1" dirty="0"/>
              <a:t> aa3</a:t>
            </a:r>
          </a:p>
          <a:p>
            <a:endParaRPr lang="en-US" b="1" dirty="0"/>
          </a:p>
          <a:p>
            <a:r>
              <a:rPr lang="en-US" dirty="0"/>
              <a:t>The physiological  activity of all cytochromes is reversible oxidation and reduction of the iron atom in the heme group , cycling from ferric ( Fe3+) to ferrous state (Fe2+)</a:t>
            </a:r>
            <a:endParaRPr lang="sr-Latn-R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215BF9-8400-2DB0-AFD3-6353F819A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925" y="4693920"/>
            <a:ext cx="5252719" cy="216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372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B1F0F3-F8BD-13E3-03A6-8827CE54A43C}"/>
              </a:ext>
            </a:extLst>
          </p:cNvPr>
          <p:cNvSpPr txBox="1"/>
          <p:nvPr/>
        </p:nvSpPr>
        <p:spPr>
          <a:xfrm>
            <a:off x="3502297" y="14578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HEME coenzymes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0FBD27-117C-BE33-A0D3-461D78790883}"/>
              </a:ext>
            </a:extLst>
          </p:cNvPr>
          <p:cNvSpPr txBox="1"/>
          <p:nvPr/>
        </p:nvSpPr>
        <p:spPr>
          <a:xfrm>
            <a:off x="820782" y="676295"/>
            <a:ext cx="886097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Heme enzymes with </a:t>
            </a:r>
            <a:r>
              <a:rPr lang="sr-Latn-RS" b="1" dirty="0"/>
              <a:t>oxidase activity 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dirty="0"/>
              <a:t>sulfite oxidase,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cytochrome P450 oxidases</a:t>
            </a:r>
            <a:r>
              <a:rPr lang="sr-Latn-RS" dirty="0"/>
              <a:t>,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dirty="0"/>
              <a:t>myeloperoxidase,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dirty="0"/>
              <a:t>peroxidases,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catalase</a:t>
            </a:r>
            <a:r>
              <a:rPr lang="sr-Latn-RS" dirty="0"/>
              <a:t>,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dirty="0"/>
              <a:t>endothelial nitric oxide synthase,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dirty="0"/>
              <a:t>cyclooxygenase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0AFF05-B79F-2792-9CEA-ECB853174E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63" y="4133142"/>
            <a:ext cx="3285862" cy="25089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4B21E9-44B5-55D8-4E86-CEAAECE23703}"/>
              </a:ext>
            </a:extLst>
          </p:cNvPr>
          <p:cNvSpPr txBox="1"/>
          <p:nvPr/>
        </p:nvSpPr>
        <p:spPr>
          <a:xfrm>
            <a:off x="141514" y="3326911"/>
            <a:ext cx="37947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Cytochrome P450 hydroxylation mechanism</a:t>
            </a:r>
            <a:r>
              <a:rPr lang="en-US" dirty="0"/>
              <a:t> of drug metabolism  </a:t>
            </a:r>
            <a:endParaRPr lang="sr-Latn-R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78E7CEC-1148-F698-44EA-FFEAB681B2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165820"/>
            <a:ext cx="4048125" cy="23083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13DD758-BF04-2307-6225-B525162C9C2B}"/>
              </a:ext>
            </a:extLst>
          </p:cNvPr>
          <p:cNvSpPr txBox="1"/>
          <p:nvPr/>
        </p:nvSpPr>
        <p:spPr>
          <a:xfrm>
            <a:off x="4572000" y="3465410"/>
            <a:ext cx="416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Catalase reduction of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to H</a:t>
            </a:r>
            <a:r>
              <a:rPr lang="en-US" baseline="-25000" dirty="0"/>
              <a:t>2</a:t>
            </a:r>
            <a:r>
              <a:rPr lang="en-US" dirty="0"/>
              <a:t>0 and O</a:t>
            </a:r>
            <a:r>
              <a:rPr lang="en-US" baseline="-25000" dirty="0"/>
              <a:t>2</a:t>
            </a:r>
            <a:endParaRPr lang="sr-Latn-RS" baseline="-25000" dirty="0"/>
          </a:p>
        </p:txBody>
      </p:sp>
    </p:spTree>
    <p:extLst>
      <p:ext uri="{BB962C8B-B14F-4D97-AF65-F5344CB8AC3E}">
        <p14:creationId xmlns:p14="http://schemas.microsoft.com/office/powerpoint/2010/main" val="14438533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D1DAABB-0BF5-88B0-B7E6-59295D9FA10C}"/>
              </a:ext>
            </a:extLst>
          </p:cNvPr>
          <p:cNvSpPr txBox="1"/>
          <p:nvPr/>
        </p:nvSpPr>
        <p:spPr>
          <a:xfrm>
            <a:off x="139337" y="150116"/>
            <a:ext cx="8865326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Latn-RS" b="1" dirty="0"/>
              <a:t>COENZYMES OF TRANSFERASES</a:t>
            </a:r>
            <a:endParaRPr lang="en-US" b="1" dirty="0"/>
          </a:p>
          <a:p>
            <a:pPr algn="ctr"/>
            <a:endParaRPr lang="en-US" b="1" dirty="0"/>
          </a:p>
          <a:p>
            <a:pPr algn="ctr"/>
            <a:endParaRPr lang="sr-Latn-RS" b="1" dirty="0"/>
          </a:p>
          <a:p>
            <a:endParaRPr lang="sr-Latn-RS" dirty="0"/>
          </a:p>
          <a:p>
            <a:r>
              <a:rPr lang="sr-Latn-RS" dirty="0"/>
              <a:t>Coenzymes that act </a:t>
            </a:r>
            <a:r>
              <a:rPr lang="sr-Latn-RS" b="1" dirty="0"/>
              <a:t>as  C1 carriers </a:t>
            </a:r>
            <a:r>
              <a:rPr lang="sr-Latn-RS" dirty="0"/>
              <a:t>in transferases catalyzed reaction:</a:t>
            </a:r>
            <a:endParaRPr lang="en-US" dirty="0"/>
          </a:p>
          <a:p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N-</a:t>
            </a:r>
            <a:r>
              <a:rPr lang="sr-Latn-RS" b="1" dirty="0"/>
              <a:t>Carboxy-biotin</a:t>
            </a:r>
            <a:r>
              <a:rPr lang="sr-Latn-RS" dirty="0"/>
              <a:t> ( derived from biotin – vitamin B7 – carrier of CO2 in carboxylase catalyzed reaction)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Tetrahydrofolate</a:t>
            </a:r>
            <a:r>
              <a:rPr lang="sr-Latn-RS" dirty="0"/>
              <a:t> ( derived from Folic acid – vitamin B9 – carrier of  </a:t>
            </a:r>
            <a:r>
              <a:rPr lang="en-US" dirty="0"/>
              <a:t>methyl, methylene, </a:t>
            </a:r>
            <a:r>
              <a:rPr lang="en-US" dirty="0" err="1"/>
              <a:t>methenyl</a:t>
            </a:r>
            <a:r>
              <a:rPr lang="en-US" dirty="0"/>
              <a:t>, and formyl groups </a:t>
            </a:r>
            <a:r>
              <a:rPr lang="sr-Latn-RS" dirty="0"/>
              <a:t>in methyltransferase catalyzed reaction)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Methyl and adenosylcobalamin </a:t>
            </a:r>
            <a:r>
              <a:rPr lang="sr-Latn-RS" dirty="0"/>
              <a:t>( derived from cobalamin – vitamin B12 – carrier of  CH3 in methyltransferase catalyzed reaction </a:t>
            </a:r>
            <a:r>
              <a:rPr lang="en-US" dirty="0"/>
              <a:t>in methionine synthesis </a:t>
            </a:r>
            <a:r>
              <a:rPr lang="sr-Latn-RS" dirty="0"/>
              <a:t>and in isomerization odd number fatty acids 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SAM</a:t>
            </a:r>
            <a:r>
              <a:rPr lang="sr-Latn-RS" dirty="0"/>
              <a:t> – (s Adenosyl methionine – carrier of  CH3 in methyltransferase catalyzed reaction)</a:t>
            </a:r>
          </a:p>
        </p:txBody>
      </p:sp>
    </p:spTree>
    <p:extLst>
      <p:ext uri="{BB962C8B-B14F-4D97-AF65-F5344CB8AC3E}">
        <p14:creationId xmlns:p14="http://schemas.microsoft.com/office/powerpoint/2010/main" val="33301413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3E5AF7-9325-82BA-F541-01FF3F1241C1}"/>
              </a:ext>
            </a:extLst>
          </p:cNvPr>
          <p:cNvSpPr txBox="1"/>
          <p:nvPr/>
        </p:nvSpPr>
        <p:spPr>
          <a:xfrm>
            <a:off x="87086" y="104060"/>
            <a:ext cx="896982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VITAMIN B7 (BIOTIN)</a:t>
            </a:r>
          </a:p>
          <a:p>
            <a:r>
              <a:rPr lang="en-US" b="1" dirty="0"/>
              <a:t>Solubility</a:t>
            </a:r>
            <a:r>
              <a:rPr lang="en-US" dirty="0"/>
              <a:t>: Water</a:t>
            </a:r>
          </a:p>
          <a:p>
            <a:r>
              <a:rPr lang="en-US" b="1" dirty="0"/>
              <a:t>Sources</a:t>
            </a:r>
            <a:r>
              <a:rPr lang="en-US" dirty="0"/>
              <a:t>: Found in small amounts in many foods such as </a:t>
            </a:r>
            <a:r>
              <a:rPr lang="en-US" b="1" dirty="0"/>
              <a:t>eggs, milk, or bananas.</a:t>
            </a:r>
          </a:p>
          <a:p>
            <a:r>
              <a:rPr lang="en-US" b="1" dirty="0"/>
              <a:t>Supply</a:t>
            </a:r>
            <a:r>
              <a:rPr lang="en-US" dirty="0"/>
              <a:t>: Biotin can be ingested in </a:t>
            </a:r>
            <a:r>
              <a:rPr lang="en-US" b="1" dirty="0"/>
              <a:t>the diet </a:t>
            </a:r>
            <a:r>
              <a:rPr lang="en-US" dirty="0"/>
              <a:t>and is </a:t>
            </a:r>
            <a:r>
              <a:rPr lang="en-US" b="1" dirty="0"/>
              <a:t>also synthesized in the bowel by intestinal flora.</a:t>
            </a:r>
          </a:p>
          <a:p>
            <a:endParaRPr lang="en-US" dirty="0"/>
          </a:p>
          <a:p>
            <a:r>
              <a:rPr lang="en-US" b="1" dirty="0"/>
              <a:t>Biotin Deficiency</a:t>
            </a:r>
            <a:r>
              <a:rPr lang="en-US" dirty="0"/>
              <a:t>:</a:t>
            </a:r>
          </a:p>
          <a:p>
            <a:r>
              <a:rPr lang="en-US" dirty="0"/>
              <a:t>Associated with long-term </a:t>
            </a:r>
            <a:r>
              <a:rPr lang="en-US" b="1" dirty="0"/>
              <a:t>antibiotic use</a:t>
            </a:r>
            <a:r>
              <a:rPr lang="en-US" dirty="0"/>
              <a:t>, increased </a:t>
            </a:r>
            <a:r>
              <a:rPr lang="en-US" b="1" dirty="0"/>
              <a:t>ingestion of raw egg whites </a:t>
            </a:r>
            <a:r>
              <a:rPr lang="en-US" dirty="0"/>
              <a:t>(which contain avidin, a protein that interferes with biotin digestion), and long-term parenteral nutrition.</a:t>
            </a:r>
          </a:p>
          <a:p>
            <a:endParaRPr lang="en-US" dirty="0"/>
          </a:p>
          <a:p>
            <a:r>
              <a:rPr lang="en-US" b="1" dirty="0"/>
              <a:t>Clinical Manifestations</a:t>
            </a:r>
          </a:p>
          <a:p>
            <a:r>
              <a:rPr lang="en-US" dirty="0"/>
              <a:t>Deficiency is rarely seen, but symptoms include </a:t>
            </a:r>
            <a:r>
              <a:rPr lang="en-US" b="1" dirty="0"/>
              <a:t>alopecia, dermatitis, GI upset, muscle pain with paresthesia, and elevated cholesterol levels</a:t>
            </a:r>
            <a:r>
              <a:rPr lang="en-US" dirty="0"/>
              <a:t>.</a:t>
            </a:r>
          </a:p>
          <a:p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B79C93-E30C-8D27-B6B7-F0D653D917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56" b="7514"/>
          <a:stretch/>
        </p:blipFill>
        <p:spPr>
          <a:xfrm>
            <a:off x="2367280" y="4013200"/>
            <a:ext cx="4811691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375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52E455-15C5-CA99-3D3E-85F355A90928}"/>
              </a:ext>
            </a:extLst>
          </p:cNvPr>
          <p:cNvSpPr txBox="1"/>
          <p:nvPr/>
        </p:nvSpPr>
        <p:spPr>
          <a:xfrm>
            <a:off x="81280" y="132080"/>
            <a:ext cx="89408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COENZYMES OF TRANSFERASES</a:t>
            </a:r>
          </a:p>
          <a:p>
            <a:pPr algn="ctr"/>
            <a:r>
              <a:rPr lang="en-US" b="1" dirty="0"/>
              <a:t>Biological </a:t>
            </a:r>
            <a:r>
              <a:rPr lang="sr-Latn-RS" b="1" dirty="0"/>
              <a:t>Functions</a:t>
            </a:r>
            <a:r>
              <a:rPr lang="en-US" b="1" dirty="0"/>
              <a:t> of Biotin</a:t>
            </a:r>
            <a:endParaRPr lang="sr-Latn-RS" b="1" dirty="0"/>
          </a:p>
          <a:p>
            <a:endParaRPr lang="sr-Latn-RS" dirty="0"/>
          </a:p>
          <a:p>
            <a:r>
              <a:rPr lang="en-US" b="1" dirty="0"/>
              <a:t>N-carboxy-biotin</a:t>
            </a:r>
            <a:r>
              <a:rPr lang="en-US" dirty="0"/>
              <a:t> is the coenzyme form of </a:t>
            </a:r>
            <a:r>
              <a:rPr lang="sr-Latn-RS" dirty="0"/>
              <a:t>Biotin</a:t>
            </a:r>
            <a:r>
              <a:rPr lang="en-US" dirty="0"/>
              <a:t> that </a:t>
            </a:r>
            <a:r>
              <a:rPr lang="sr-Latn-RS" dirty="0"/>
              <a:t> acts as a cofactor</a:t>
            </a:r>
            <a:r>
              <a:rPr lang="en-US" dirty="0"/>
              <a:t> (</a:t>
            </a:r>
            <a:r>
              <a:rPr lang="en-US" b="1" dirty="0"/>
              <a:t>prosthetic group) </a:t>
            </a:r>
            <a:r>
              <a:rPr lang="sr-Latn-RS" b="1" dirty="0"/>
              <a:t>for </a:t>
            </a:r>
            <a:r>
              <a:rPr lang="en-US" dirty="0"/>
              <a:t>four</a:t>
            </a:r>
            <a:r>
              <a:rPr lang="sr-Latn-RS" dirty="0"/>
              <a:t> different </a:t>
            </a:r>
            <a:r>
              <a:rPr lang="sr-Latn-RS" b="1" dirty="0"/>
              <a:t>carboxylase</a:t>
            </a:r>
            <a:r>
              <a:rPr lang="sr-Latn-RS" dirty="0"/>
              <a:t> enzymes:</a:t>
            </a:r>
          </a:p>
          <a:p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Pyruvate carboxylase </a:t>
            </a:r>
            <a:r>
              <a:rPr lang="sr-Latn-RS" dirty="0"/>
              <a:t>(converts pyruvate to oxaloacetate during gluconeogenesis),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Propionyl CoA carboxylase </a:t>
            </a:r>
            <a:r>
              <a:rPr lang="sr-Latn-RS" dirty="0"/>
              <a:t>(involved in </a:t>
            </a:r>
            <a:r>
              <a:rPr lang="en-US" dirty="0"/>
              <a:t>the </a:t>
            </a:r>
            <a:r>
              <a:rPr lang="sr-Latn-RS" dirty="0"/>
              <a:t>breakdown of propionyl CoA, a product of </a:t>
            </a:r>
            <a:r>
              <a:rPr lang="el-GR" dirty="0"/>
              <a:t>β-</a:t>
            </a:r>
            <a:r>
              <a:rPr lang="sr-Latn-RS" dirty="0"/>
              <a:t>oxidation in fatty acid metabolism, to </a:t>
            </a:r>
            <a:r>
              <a:rPr lang="en-US" dirty="0"/>
              <a:t>methyl malonyl</a:t>
            </a:r>
            <a:r>
              <a:rPr lang="sr-Latn-RS" dirty="0"/>
              <a:t> CoA), 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Acetyl CoA carboxylase </a:t>
            </a:r>
            <a:r>
              <a:rPr lang="sr-Latn-RS" dirty="0"/>
              <a:t>(converts acetyl CoA to malonyl CoA in fatty acid synthesis).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Methylcrotonyl</a:t>
            </a:r>
            <a:r>
              <a:rPr lang="en-US" b="1" dirty="0"/>
              <a:t> – CoA carboxylase </a:t>
            </a:r>
            <a:r>
              <a:rPr lang="en-US" dirty="0"/>
              <a:t>(plays an important role in the catabolism of leucine 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99F5B7-4BFD-A165-9A75-C9F8CF760BEB}"/>
              </a:ext>
            </a:extLst>
          </p:cNvPr>
          <p:cNvSpPr txBox="1"/>
          <p:nvPr/>
        </p:nvSpPr>
        <p:spPr>
          <a:xfrm>
            <a:off x="121920" y="3124935"/>
            <a:ext cx="8940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 –carboxy biotin is formed in the presence of HCO3- and ATP</a:t>
            </a:r>
          </a:p>
          <a:p>
            <a:r>
              <a:rPr lang="en-US" dirty="0"/>
              <a:t>The carboxylation of molecules involves N-carboxy-biotin which acts as a carrier for “activated CO2”. </a:t>
            </a:r>
            <a:endParaRPr lang="sr-Latn-R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DFD2FA5-F41A-DD56-C647-CEC327329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1" y="4428390"/>
            <a:ext cx="3884930" cy="24296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36733E-9D08-DA78-CA5F-DA06BFDCB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904" y="4814370"/>
            <a:ext cx="4015105" cy="165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6969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C19D693-6369-2157-3262-B4E12905C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160" y="101600"/>
            <a:ext cx="7437120" cy="675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24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AE48E3-072F-9201-658F-58ECB8A588F3}"/>
              </a:ext>
            </a:extLst>
          </p:cNvPr>
          <p:cNvSpPr txBox="1"/>
          <p:nvPr/>
        </p:nvSpPr>
        <p:spPr>
          <a:xfrm>
            <a:off x="0" y="546239"/>
            <a:ext cx="904634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Cofactors are </a:t>
            </a:r>
            <a:r>
              <a:rPr lang="en-US" b="1" dirty="0"/>
              <a:t>non-protein</a:t>
            </a:r>
            <a:r>
              <a:rPr lang="en-US" dirty="0"/>
              <a:t> molecules that bind to protein parts of enzymes (apoenzymes) forming holoenzymes and are required for enzyme catalytic activity. </a:t>
            </a:r>
          </a:p>
          <a:p>
            <a:endParaRPr lang="en-US" dirty="0"/>
          </a:p>
          <a:p>
            <a:r>
              <a:rPr lang="en-US" dirty="0"/>
              <a:t>They can be divided into two major categories: nonorganic -metals and organic coenzymes often derived from vitamins (B complex vitamins). </a:t>
            </a:r>
          </a:p>
          <a:p>
            <a:endParaRPr lang="en-US" dirty="0"/>
          </a:p>
          <a:p>
            <a:r>
              <a:rPr lang="en-US" dirty="0"/>
              <a:t>The metal cofactors  - iron, magnesium, manganese, cobalt, copper, zinc, and molybdenum.  </a:t>
            </a:r>
          </a:p>
          <a:p>
            <a:endParaRPr lang="en-US" dirty="0"/>
          </a:p>
          <a:p>
            <a:r>
              <a:rPr lang="en-US" dirty="0"/>
              <a:t>Coenzymes can bind noncovalently with the enzyme–</a:t>
            </a:r>
            <a:r>
              <a:rPr lang="en-US" dirty="0" err="1"/>
              <a:t>cosubstrate</a:t>
            </a:r>
            <a:r>
              <a:rPr lang="en-US" dirty="0"/>
              <a:t> or covalently- prosthetic group.</a:t>
            </a:r>
          </a:p>
          <a:p>
            <a:endParaRPr lang="en-US" dirty="0"/>
          </a:p>
          <a:p>
            <a:r>
              <a:rPr lang="en-US" dirty="0"/>
              <a:t>Coenzymes are </a:t>
            </a:r>
            <a:r>
              <a:rPr lang="en-US" b="1" dirty="0"/>
              <a:t>directly involved in enzyme-catalyzed reactions </a:t>
            </a:r>
            <a:r>
              <a:rPr lang="en-US" dirty="0"/>
              <a:t>by allowing enzymes to transfer either </a:t>
            </a:r>
            <a:r>
              <a:rPr lang="en-US" b="1" dirty="0"/>
              <a:t>hydrogen atoms, electrons, or any other function group </a:t>
            </a:r>
            <a:r>
              <a:rPr lang="en-US" dirty="0"/>
              <a:t>to or from the substrate. </a:t>
            </a:r>
            <a:endParaRPr lang="sr-Latn-R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B3653-D5DC-5B30-E820-16FB86C18043}"/>
              </a:ext>
            </a:extLst>
          </p:cNvPr>
          <p:cNvSpPr txBox="1"/>
          <p:nvPr/>
        </p:nvSpPr>
        <p:spPr>
          <a:xfrm>
            <a:off x="3102092" y="88776"/>
            <a:ext cx="3046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COFACTORS AND COENZYMES</a:t>
            </a:r>
            <a:endParaRPr lang="sr-Latn-R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5ED651-880C-9A56-A08E-0158921B4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999" y="4545368"/>
            <a:ext cx="4035902" cy="19965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062534-122F-EFCF-9853-CAFD7A833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38" y="4545367"/>
            <a:ext cx="3427364" cy="209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007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F0D642-8334-9551-7756-BEF638F1886C}"/>
              </a:ext>
            </a:extLst>
          </p:cNvPr>
          <p:cNvSpPr txBox="1"/>
          <p:nvPr/>
        </p:nvSpPr>
        <p:spPr>
          <a:xfrm>
            <a:off x="0" y="137448"/>
            <a:ext cx="9144000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VITAMIN B9 (FOLIC ACID)</a:t>
            </a:r>
          </a:p>
          <a:p>
            <a:endParaRPr lang="en-US" dirty="0"/>
          </a:p>
          <a:p>
            <a:r>
              <a:rPr lang="en-US" dirty="0"/>
              <a:t>Solubility: Water</a:t>
            </a:r>
          </a:p>
          <a:p>
            <a:r>
              <a:rPr lang="en-US" dirty="0"/>
              <a:t>Sources: Dark green leafy vegetables, liver, and lentils.</a:t>
            </a:r>
          </a:p>
          <a:p>
            <a:r>
              <a:rPr lang="en-US" b="1" dirty="0"/>
              <a:t>Functions</a:t>
            </a:r>
            <a:r>
              <a:rPr lang="en-US" dirty="0"/>
              <a:t>:</a:t>
            </a:r>
          </a:p>
          <a:p>
            <a:r>
              <a:rPr lang="en-US" dirty="0"/>
              <a:t>The </a:t>
            </a:r>
            <a:r>
              <a:rPr lang="en-US" b="1" dirty="0"/>
              <a:t>reduced form of folic acid (tetrahydrofolate</a:t>
            </a:r>
            <a:r>
              <a:rPr lang="en-US" dirty="0"/>
              <a:t>) acts as a </a:t>
            </a:r>
            <a:r>
              <a:rPr lang="en-US" b="1" dirty="0"/>
              <a:t>cofactor for many one-carbon transfer </a:t>
            </a:r>
            <a:r>
              <a:rPr lang="en-US" dirty="0"/>
              <a:t>reactions in </a:t>
            </a:r>
            <a:r>
              <a:rPr lang="en-US" b="1" dirty="0"/>
              <a:t>nucleotide synthesis </a:t>
            </a:r>
            <a:r>
              <a:rPr lang="en-US" dirty="0"/>
              <a:t>(the </a:t>
            </a:r>
            <a:r>
              <a:rPr lang="en-US" b="1" dirty="0"/>
              <a:t>conversion of </a:t>
            </a:r>
            <a:r>
              <a:rPr lang="en-US" b="1" dirty="0" err="1"/>
              <a:t>dUMP</a:t>
            </a:r>
            <a:r>
              <a:rPr lang="en-US" b="1" dirty="0"/>
              <a:t> to dTMP </a:t>
            </a:r>
            <a:r>
              <a:rPr lang="en-US" dirty="0"/>
              <a:t>in the synthesis of </a:t>
            </a:r>
            <a:r>
              <a:rPr lang="en-US" b="1" dirty="0"/>
              <a:t>thymidylate</a:t>
            </a:r>
            <a:r>
              <a:rPr lang="en-US" dirty="0"/>
              <a:t>), in </a:t>
            </a:r>
            <a:r>
              <a:rPr lang="en-US" b="1" dirty="0"/>
              <a:t>methionine synthesis </a:t>
            </a:r>
            <a:r>
              <a:rPr lang="en-US" dirty="0"/>
              <a:t>( the conversion of homocysteine to methionine), and in the </a:t>
            </a:r>
            <a:r>
              <a:rPr lang="en-US" b="1" dirty="0"/>
              <a:t>conversion of serine to glycine </a:t>
            </a:r>
            <a:r>
              <a:rPr lang="en-US" dirty="0"/>
              <a:t>and vice versa and </a:t>
            </a:r>
            <a:r>
              <a:rPr lang="en-US" b="1" dirty="0"/>
              <a:t>erythropoiesis</a:t>
            </a:r>
          </a:p>
          <a:p>
            <a:endParaRPr lang="en-US" dirty="0"/>
          </a:p>
          <a:p>
            <a:r>
              <a:rPr lang="en-US" b="1" dirty="0"/>
              <a:t>Folic Acid Deficiency</a:t>
            </a:r>
          </a:p>
          <a:p>
            <a:r>
              <a:rPr lang="en-US" dirty="0"/>
              <a:t>Caused by inadequate dietary intake</a:t>
            </a:r>
          </a:p>
          <a:p>
            <a:r>
              <a:rPr lang="en-US" dirty="0"/>
              <a:t> (especially seen in </a:t>
            </a:r>
            <a:r>
              <a:rPr lang="en-US" b="1" dirty="0"/>
              <a:t>alcoholics</a:t>
            </a:r>
            <a:r>
              <a:rPr lang="en-US" dirty="0"/>
              <a:t>), </a:t>
            </a:r>
            <a:r>
              <a:rPr lang="en-US" b="1" dirty="0"/>
              <a:t>medications</a:t>
            </a:r>
            <a:r>
              <a:rPr lang="en-US" dirty="0"/>
              <a:t> that </a:t>
            </a:r>
          </a:p>
          <a:p>
            <a:r>
              <a:rPr lang="en-US" b="1" dirty="0"/>
              <a:t>decrease folate absorption in the</a:t>
            </a:r>
          </a:p>
          <a:p>
            <a:r>
              <a:rPr lang="en-US" b="1" dirty="0"/>
              <a:t> intestine </a:t>
            </a:r>
            <a:r>
              <a:rPr lang="en-US" dirty="0"/>
              <a:t>(</a:t>
            </a:r>
            <a:r>
              <a:rPr lang="en-US" dirty="0" err="1"/>
              <a:t>eg</a:t>
            </a:r>
            <a:r>
              <a:rPr lang="en-US" dirty="0"/>
              <a:t>, sulfasalazine, phenytoin, TMP-SMX),  </a:t>
            </a:r>
          </a:p>
          <a:p>
            <a:r>
              <a:rPr lang="en-US" b="1" dirty="0"/>
              <a:t>methotrexate use </a:t>
            </a:r>
            <a:r>
              <a:rPr lang="en-US" dirty="0"/>
              <a:t>(inhibits the conversion of folic acid </a:t>
            </a:r>
          </a:p>
          <a:p>
            <a:r>
              <a:rPr lang="en-US" dirty="0"/>
              <a:t>to an active form), or </a:t>
            </a:r>
          </a:p>
          <a:p>
            <a:r>
              <a:rPr lang="en-US" dirty="0"/>
              <a:t>conditions in which folic acid requirements </a:t>
            </a:r>
          </a:p>
          <a:p>
            <a:r>
              <a:rPr lang="en-US" dirty="0"/>
              <a:t>are increased (</a:t>
            </a:r>
            <a:r>
              <a:rPr lang="en-US" dirty="0" err="1"/>
              <a:t>eg</a:t>
            </a:r>
            <a:r>
              <a:rPr lang="en-US" dirty="0"/>
              <a:t>, pregnancy or chronic hemolytic </a:t>
            </a:r>
          </a:p>
          <a:p>
            <a:r>
              <a:rPr lang="en-US" dirty="0"/>
              <a:t>anemia).</a:t>
            </a:r>
          </a:p>
          <a:p>
            <a:endParaRPr lang="en-US" dirty="0"/>
          </a:p>
          <a:p>
            <a:r>
              <a:rPr lang="en-US" b="1" dirty="0"/>
              <a:t>Clinical Manifestations</a:t>
            </a:r>
          </a:p>
          <a:p>
            <a:r>
              <a:rPr lang="en-US" b="1" dirty="0"/>
              <a:t>Glossitis and diarrhea; neural tube defects </a:t>
            </a:r>
            <a:r>
              <a:rPr lang="en-US" dirty="0"/>
              <a:t>can result from maternal folate deficiency, </a:t>
            </a:r>
            <a:r>
              <a:rPr lang="en-US" b="1" dirty="0"/>
              <a:t>cardiovascular</a:t>
            </a:r>
            <a:r>
              <a:rPr lang="en-US" dirty="0"/>
              <a:t> disease, cognitive dysfunction in aging (</a:t>
            </a:r>
            <a:r>
              <a:rPr lang="en-US" b="1" dirty="0"/>
              <a:t>dementia</a:t>
            </a:r>
            <a:r>
              <a:rPr lang="en-US" dirty="0"/>
              <a:t>)</a:t>
            </a:r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DAD5C9-840F-A5D9-EDA8-F92FEE0B66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05" b="11555"/>
          <a:stretch/>
        </p:blipFill>
        <p:spPr>
          <a:xfrm>
            <a:off x="5273040" y="2819400"/>
            <a:ext cx="3688080" cy="329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7491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C31534-92F0-DA21-30BE-F12B69707818}"/>
              </a:ext>
            </a:extLst>
          </p:cNvPr>
          <p:cNvSpPr txBox="1"/>
          <p:nvPr/>
        </p:nvSpPr>
        <p:spPr>
          <a:xfrm>
            <a:off x="10160" y="626795"/>
            <a:ext cx="913384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Folic acid shows biological activity in mediating the transfer of one-carbon units when reduced with 4 H atoms  into</a:t>
            </a:r>
          </a:p>
          <a:p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tetrahydrofolates (THF4) and </a:t>
            </a:r>
          </a:p>
          <a:p>
            <a:endParaRPr lang="en-US" dirty="0"/>
          </a:p>
          <a:p>
            <a:r>
              <a:rPr lang="en-US" dirty="0"/>
              <a:t>its methylated forms 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5N methyl THF4;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5N, 10N – methylene THF4;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5N formyl THF4, and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10N formyl THF4 </a:t>
            </a:r>
            <a:endParaRPr lang="sr-Latn-R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1CACF0-85F7-4D06-6E3D-32A9960FCEB6}"/>
              </a:ext>
            </a:extLst>
          </p:cNvPr>
          <p:cNvSpPr txBox="1"/>
          <p:nvPr/>
        </p:nvSpPr>
        <p:spPr>
          <a:xfrm>
            <a:off x="1818640" y="0"/>
            <a:ext cx="5191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BIOLOGICAL ACTIVITY OF </a:t>
            </a:r>
            <a:r>
              <a:rPr lang="sr-Latn-RS" b="1" dirty="0"/>
              <a:t>VITAMIN B9 (FOLIC ACID)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22DD86-2BC6-A221-0189-78A811654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22" y="4530407"/>
            <a:ext cx="3571875" cy="21050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A621A4-10F5-B400-27BF-F8635CC64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093812"/>
            <a:ext cx="4462780" cy="454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833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F37941-6E90-C544-814F-E53040DC74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0" t="7104" r="1041" b="17213"/>
          <a:stretch/>
        </p:blipFill>
        <p:spPr>
          <a:xfrm>
            <a:off x="0" y="2733040"/>
            <a:ext cx="5008880" cy="37388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6D5407-4FFE-2DB4-F103-083C2D65DDE8}"/>
              </a:ext>
            </a:extLst>
          </p:cNvPr>
          <p:cNvSpPr txBox="1"/>
          <p:nvPr/>
        </p:nvSpPr>
        <p:spPr>
          <a:xfrm>
            <a:off x="2722880" y="2523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FUNCTION</a:t>
            </a:r>
            <a:r>
              <a:rPr lang="en-US" b="1" dirty="0"/>
              <a:t> OF THF4 IN C1</a:t>
            </a:r>
            <a:r>
              <a:rPr lang="sr-Latn-RS" b="1" dirty="0"/>
              <a:t> METABOLISM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3BAE89-4321-63C5-F74E-77D58E9D4ECF}"/>
              </a:ext>
            </a:extLst>
          </p:cNvPr>
          <p:cNvSpPr txBox="1"/>
          <p:nvPr/>
        </p:nvSpPr>
        <p:spPr>
          <a:xfrm>
            <a:off x="142240" y="629196"/>
            <a:ext cx="900176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5N methyl THF4 – required for the synthesis of methionine from homocysteine; methyl activation of B12; methylation reactions </a:t>
            </a:r>
          </a:p>
          <a:p>
            <a:r>
              <a:rPr lang="en-US" dirty="0"/>
              <a:t>5N, 10N – methylene THF4 – formation of pyrimidine nucleotide dTMP for DNA synthesis</a:t>
            </a:r>
          </a:p>
          <a:p>
            <a:r>
              <a:rPr lang="en-US" dirty="0"/>
              <a:t>5N formyl THF4 – synthesis of   5N, 10N – methylene TH4</a:t>
            </a:r>
          </a:p>
          <a:p>
            <a:r>
              <a:rPr lang="en-US" dirty="0"/>
              <a:t>10N formyl THF4 – synthesis of purine nucleotides GMP and AMP; activation of amino acids with tRNA; </a:t>
            </a:r>
            <a:r>
              <a:rPr lang="en-US" dirty="0" err="1"/>
              <a:t>formate</a:t>
            </a:r>
            <a:endParaRPr lang="sr-Latn-R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546435-6185-0C7F-E517-3306AECF85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880" y="3202304"/>
            <a:ext cx="4023360" cy="302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511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6946C-9163-82C9-F46E-297DE484E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361" y="0"/>
            <a:ext cx="5897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6064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E1399D-0ADF-A291-622F-DE7A821CFB4F}"/>
              </a:ext>
            </a:extLst>
          </p:cNvPr>
          <p:cNvSpPr txBox="1"/>
          <p:nvPr/>
        </p:nvSpPr>
        <p:spPr>
          <a:xfrm>
            <a:off x="3121890" y="101600"/>
            <a:ext cx="2841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VITAMIN B12 (COBALAMIN)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501E17-EA30-6DC7-D64B-51EB41AC27DE}"/>
              </a:ext>
            </a:extLst>
          </p:cNvPr>
          <p:cNvSpPr txBox="1"/>
          <p:nvPr/>
        </p:nvSpPr>
        <p:spPr>
          <a:xfrm>
            <a:off x="95194" y="470932"/>
            <a:ext cx="8894618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Solubility: Water</a:t>
            </a:r>
          </a:p>
          <a:p>
            <a:r>
              <a:rPr lang="en-US" dirty="0"/>
              <a:t>Source: Liver; fruits; meats</a:t>
            </a:r>
          </a:p>
          <a:p>
            <a:endParaRPr lang="en-US" dirty="0"/>
          </a:p>
          <a:p>
            <a:r>
              <a:rPr lang="en-US" b="1" dirty="0"/>
              <a:t>Absorption</a:t>
            </a:r>
          </a:p>
          <a:p>
            <a:r>
              <a:rPr lang="en-US" dirty="0"/>
              <a:t>When ingested, vitamin B12 becomes </a:t>
            </a:r>
            <a:r>
              <a:rPr lang="en-US" b="1" dirty="0"/>
              <a:t>bound to intrinsic factor</a:t>
            </a:r>
            <a:r>
              <a:rPr lang="en-US" dirty="0"/>
              <a:t>, a protein secreted by the </a:t>
            </a:r>
            <a:r>
              <a:rPr lang="en-US" b="1" dirty="0"/>
              <a:t>parietal cells of the gastric mucosa</a:t>
            </a:r>
            <a:r>
              <a:rPr lang="en-US" dirty="0"/>
              <a:t>. The vitamin B12-intrinsic factor complex is then </a:t>
            </a:r>
            <a:r>
              <a:rPr lang="en-US" b="1" dirty="0"/>
              <a:t>absorbed</a:t>
            </a:r>
            <a:r>
              <a:rPr lang="en-US" dirty="0"/>
              <a:t> in </a:t>
            </a:r>
            <a:r>
              <a:rPr lang="en-US" b="1" dirty="0"/>
              <a:t>the distal ileum</a:t>
            </a:r>
            <a:r>
              <a:rPr lang="en-US" dirty="0"/>
              <a:t>, and the vitamin B12 is </a:t>
            </a:r>
            <a:r>
              <a:rPr lang="en-US" b="1" dirty="0"/>
              <a:t>stored in the liver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Vitamin B12 helps keep your body's </a:t>
            </a:r>
            <a:r>
              <a:rPr lang="en-US" b="1" dirty="0"/>
              <a:t>blood and nerve cells healthy </a:t>
            </a:r>
            <a:r>
              <a:rPr lang="en-US" dirty="0"/>
              <a:t>and helps </a:t>
            </a:r>
            <a:r>
              <a:rPr lang="en-US" b="1" dirty="0"/>
              <a:t>make DNA</a:t>
            </a:r>
            <a:r>
              <a:rPr lang="en-US" dirty="0"/>
              <a:t>. Vitamin B12 also helps </a:t>
            </a:r>
            <a:r>
              <a:rPr lang="en-US" b="1" dirty="0"/>
              <a:t>prevent megaloblastic anemia, a blood condition that makes people tired and weak</a:t>
            </a:r>
          </a:p>
          <a:p>
            <a:endParaRPr lang="en-US" dirty="0"/>
          </a:p>
          <a:p>
            <a:endParaRPr lang="en-US" b="1" dirty="0"/>
          </a:p>
          <a:p>
            <a:r>
              <a:rPr lang="sr-Latn-RS" b="1" dirty="0"/>
              <a:t>Vitamin B12 (Cobalamin) Deficiency</a:t>
            </a:r>
          </a:p>
          <a:p>
            <a:r>
              <a:rPr lang="sr-Latn-RS" dirty="0"/>
              <a:t>Causes include </a:t>
            </a:r>
            <a:r>
              <a:rPr lang="sr-Latn-RS" b="1" dirty="0"/>
              <a:t>dietary deficiency </a:t>
            </a:r>
            <a:r>
              <a:rPr lang="sr-Latn-RS" dirty="0"/>
              <a:t>(usually seen only </a:t>
            </a:r>
            <a:r>
              <a:rPr lang="sr-Latn-RS" b="1" dirty="0"/>
              <a:t>in vegans</a:t>
            </a:r>
            <a:r>
              <a:rPr lang="sr-Latn-RS" dirty="0"/>
              <a:t>), </a:t>
            </a:r>
            <a:r>
              <a:rPr lang="sr-Latn-RS" b="1" dirty="0"/>
              <a:t>pancreatic </a:t>
            </a:r>
            <a:r>
              <a:rPr lang="sr-Latn-RS" dirty="0"/>
              <a:t>insufficiency, decreased production of intrinsic factor (eg, </a:t>
            </a:r>
            <a:r>
              <a:rPr lang="sr-Latn-RS" b="1" dirty="0"/>
              <a:t>pernicious anemia </a:t>
            </a:r>
            <a:r>
              <a:rPr lang="sr-Latn-RS" dirty="0"/>
              <a:t>or gastrectomy), </a:t>
            </a:r>
            <a:r>
              <a:rPr lang="sr-Latn-RS" b="1" dirty="0"/>
              <a:t>decreased ileal absorption </a:t>
            </a:r>
            <a:r>
              <a:rPr lang="sr-Latn-RS" dirty="0"/>
              <a:t>of vitamin B12 (eg, </a:t>
            </a:r>
            <a:r>
              <a:rPr lang="en-US" b="1" dirty="0"/>
              <a:t>Crohn’s</a:t>
            </a:r>
            <a:r>
              <a:rPr lang="sr-Latn-RS" b="1" dirty="0"/>
              <a:t> disease</a:t>
            </a:r>
            <a:r>
              <a:rPr lang="en-US" b="1" dirty="0"/>
              <a:t>) </a:t>
            </a:r>
            <a:r>
              <a:rPr lang="en-US" dirty="0"/>
              <a:t>causing </a:t>
            </a:r>
            <a:r>
              <a:rPr lang="en-US" b="1" dirty="0"/>
              <a:t>megaloblastic anemia</a:t>
            </a:r>
            <a:r>
              <a:rPr lang="en-US" dirty="0"/>
              <a:t>.</a:t>
            </a:r>
            <a:endParaRPr lang="sr-Latn-RS" dirty="0"/>
          </a:p>
          <a:p>
            <a:endParaRPr lang="sr-Latn-RS" dirty="0"/>
          </a:p>
          <a:p>
            <a:r>
              <a:rPr lang="sr-Latn-RS" b="1" dirty="0"/>
              <a:t>Clinical Manifestations</a:t>
            </a:r>
          </a:p>
          <a:p>
            <a:r>
              <a:rPr lang="sr-Latn-RS" b="1" dirty="0"/>
              <a:t>Neurologic abnormalities </a:t>
            </a:r>
            <a:r>
              <a:rPr lang="sr-Latn-RS" dirty="0"/>
              <a:t>(ataxia, impaired proprioception, and vibratory sensation); glossitis; diarrhea; symptoms of </a:t>
            </a:r>
            <a:r>
              <a:rPr lang="sr-Latn-RS" b="1" dirty="0"/>
              <a:t>autoimmune gastritis </a:t>
            </a:r>
            <a:r>
              <a:rPr lang="sr-Latn-RS" dirty="0"/>
              <a:t>(if vitamin B12 deficiency is caused by pernicious anemia).</a:t>
            </a:r>
          </a:p>
        </p:txBody>
      </p:sp>
    </p:spTree>
    <p:extLst>
      <p:ext uri="{BB962C8B-B14F-4D97-AF65-F5344CB8AC3E}">
        <p14:creationId xmlns:p14="http://schemas.microsoft.com/office/powerpoint/2010/main" val="9089648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FF0F8D1-59EE-F24E-26FF-C5580AEA0CCC}"/>
              </a:ext>
            </a:extLst>
          </p:cNvPr>
          <p:cNvSpPr txBox="1"/>
          <p:nvPr/>
        </p:nvSpPr>
        <p:spPr>
          <a:xfrm>
            <a:off x="1911926" y="15497"/>
            <a:ext cx="59112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VITAMIN B12 STRUCTURE</a:t>
            </a:r>
            <a:r>
              <a:rPr lang="en-US" b="1" dirty="0"/>
              <a:t> AND BIOLOGICAL FUNCTIONS</a:t>
            </a:r>
            <a:endParaRPr lang="sr-Latn-R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B5E66A-3947-1573-238D-44176FCB9875}"/>
              </a:ext>
            </a:extLst>
          </p:cNvPr>
          <p:cNvSpPr txBox="1"/>
          <p:nvPr/>
        </p:nvSpPr>
        <p:spPr>
          <a:xfrm>
            <a:off x="78508" y="521961"/>
            <a:ext cx="900083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It contains a corrin ring structure that contains a cobalt atom positioned in its center by four coordinated bonds of nitrogen from four pyrrole groups. </a:t>
            </a:r>
          </a:p>
          <a:p>
            <a:endParaRPr lang="en-US" dirty="0"/>
          </a:p>
          <a:p>
            <a:r>
              <a:rPr lang="en-US" dirty="0"/>
              <a:t>Cobalt is on one side connected to </a:t>
            </a:r>
            <a:r>
              <a:rPr lang="sr-Latn-R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5,6-di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Latn-R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methyl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Latn-R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benzimidazole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and on the other to ligands: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cyanide ( cyanocobalamin),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hydroxy (</a:t>
            </a:r>
            <a:r>
              <a:rPr lang="en-US" dirty="0" err="1"/>
              <a:t>hydroxycobalamin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methyl (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methylcobalamin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),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adenosyl (</a:t>
            </a:r>
            <a:r>
              <a:rPr lang="en-US" dirty="0" err="1"/>
              <a:t>adenosylcobalamin</a:t>
            </a:r>
            <a:r>
              <a:rPr lang="en-US" dirty="0"/>
              <a:t>) or </a:t>
            </a:r>
          </a:p>
          <a:p>
            <a:r>
              <a:rPr lang="en-US" dirty="0"/>
              <a:t>  </a:t>
            </a:r>
            <a:endParaRPr lang="sr-Latn-R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5CEAB0-01CF-BA5A-1B68-DF5842496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727" y="2262910"/>
            <a:ext cx="3292765" cy="43247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AFE4F6-B78D-9314-1242-229A46438E24}"/>
              </a:ext>
            </a:extLst>
          </p:cNvPr>
          <p:cNvSpPr txBox="1"/>
          <p:nvPr/>
        </p:nvSpPr>
        <p:spPr>
          <a:xfrm>
            <a:off x="78508" y="3448371"/>
            <a:ext cx="5590311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</a:t>
            </a:r>
            <a:r>
              <a:rPr lang="sr-Latn-RS" b="1" dirty="0"/>
              <a:t>yanocobalamin</a:t>
            </a:r>
            <a:r>
              <a:rPr lang="en-US" b="1" dirty="0"/>
              <a:t> </a:t>
            </a:r>
            <a:r>
              <a:rPr lang="en-US" dirty="0"/>
              <a:t>functions in the production of red blood cells (</a:t>
            </a:r>
            <a:r>
              <a:rPr lang="en-US" b="1" dirty="0"/>
              <a:t>erythropoiesis</a:t>
            </a:r>
            <a:r>
              <a:rPr lang="en-US" dirty="0"/>
              <a:t>) and in the protection from different damages in the </a:t>
            </a:r>
            <a:r>
              <a:rPr lang="en-US" b="1" dirty="0"/>
              <a:t>nervous system</a:t>
            </a:r>
            <a:r>
              <a:rPr lang="en-US" dirty="0"/>
              <a:t>. Cyanocobalamin is readily converted to 5-deoxy </a:t>
            </a:r>
            <a:r>
              <a:rPr lang="en-US" dirty="0" err="1"/>
              <a:t>adenosylcobalamin</a:t>
            </a:r>
            <a:r>
              <a:rPr lang="en-US" dirty="0"/>
              <a:t> and </a:t>
            </a:r>
            <a:r>
              <a:rPr lang="en-US" dirty="0" err="1"/>
              <a:t>methylcobalamin</a:t>
            </a:r>
            <a:r>
              <a:rPr lang="en-US" dirty="0"/>
              <a:t> in the body</a:t>
            </a:r>
          </a:p>
          <a:p>
            <a:endParaRPr lang="en-US" dirty="0"/>
          </a:p>
          <a:p>
            <a:r>
              <a:rPr lang="en-US" b="1" dirty="0" err="1"/>
              <a:t>Hydroxycobalamin</a:t>
            </a:r>
            <a:r>
              <a:rPr lang="en-US" dirty="0"/>
              <a:t> is </a:t>
            </a:r>
            <a:r>
              <a:rPr lang="en-US" b="0" i="0" dirty="0">
                <a:effectLst/>
              </a:rPr>
              <a:t>used to </a:t>
            </a:r>
            <a:r>
              <a:rPr lang="en-US" b="1" i="0" dirty="0">
                <a:effectLst/>
              </a:rPr>
              <a:t>treat and prevent </a:t>
            </a:r>
            <a:r>
              <a:rPr lang="en-US" b="0" i="0" dirty="0">
                <a:effectLst/>
              </a:rPr>
              <a:t>vitamin </a:t>
            </a:r>
            <a:r>
              <a:rPr lang="en-US" b="1" i="0" dirty="0">
                <a:effectLst/>
              </a:rPr>
              <a:t>B12 deficiency anemia such as pernicious anemia </a:t>
            </a:r>
            <a:r>
              <a:rPr lang="en-US" b="0" i="0" dirty="0">
                <a:effectLst/>
              </a:rPr>
              <a:t>(an autoimmune condition that affects your stomach)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9062995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7D053A-9572-A0B8-36CD-14B1B60FDF9B}"/>
              </a:ext>
            </a:extLst>
          </p:cNvPr>
          <p:cNvSpPr txBox="1"/>
          <p:nvPr/>
        </p:nvSpPr>
        <p:spPr>
          <a:xfrm>
            <a:off x="87345" y="535587"/>
            <a:ext cx="9144001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sr-Latn-RS" dirty="0"/>
          </a:p>
          <a:p>
            <a:r>
              <a:rPr lang="sr-Latn-RS" b="0" i="0" dirty="0">
                <a:effectLst/>
              </a:rPr>
              <a:t>In mammals, cobalamin is a </a:t>
            </a:r>
            <a:r>
              <a:rPr lang="en-US" b="1" i="0" dirty="0">
                <a:effectLst/>
              </a:rPr>
              <a:t>cofactor</a:t>
            </a:r>
            <a:r>
              <a:rPr lang="en-US" b="0" i="0" dirty="0">
                <a:effectLst/>
              </a:rPr>
              <a:t> </a:t>
            </a:r>
            <a:r>
              <a:rPr lang="sr-Latn-RS" b="0" i="0" dirty="0">
                <a:effectLst/>
              </a:rPr>
              <a:t>for only two </a:t>
            </a:r>
            <a:r>
              <a:rPr lang="en-US" b="0" i="0" dirty="0">
                <a:effectLst/>
              </a:rPr>
              <a:t>enzymes</a:t>
            </a:r>
            <a:r>
              <a:rPr lang="sr-Latn-RS" b="0" i="0" dirty="0">
                <a:effectLst/>
              </a:rPr>
              <a:t>, </a:t>
            </a:r>
            <a:r>
              <a:rPr lang="sr-Latn-RS" b="1" i="0" dirty="0">
                <a:effectLst/>
              </a:rPr>
              <a:t>methionine synthase</a:t>
            </a:r>
            <a:r>
              <a:rPr lang="en-US" b="1" i="0" dirty="0">
                <a:effectLst/>
              </a:rPr>
              <a:t> (</a:t>
            </a:r>
            <a:r>
              <a:rPr lang="en-US" b="1" i="0" dirty="0" err="1">
                <a:effectLst/>
              </a:rPr>
              <a:t>methylcobalamin</a:t>
            </a:r>
            <a:r>
              <a:rPr lang="en-US" b="0" i="0" dirty="0">
                <a:effectLst/>
              </a:rPr>
              <a:t>)</a:t>
            </a:r>
            <a:r>
              <a:rPr lang="sr-Latn-RS" b="0" i="0" dirty="0">
                <a:effectLst/>
              </a:rPr>
              <a:t> </a:t>
            </a:r>
            <a:r>
              <a:rPr lang="sr-Latn-RS" dirty="0"/>
              <a:t>in methionine metabolism </a:t>
            </a:r>
            <a:r>
              <a:rPr lang="sr-Latn-RS" b="0" i="0" dirty="0">
                <a:effectLst/>
              </a:rPr>
              <a:t>and </a:t>
            </a:r>
            <a:r>
              <a:rPr lang="en-US" b="1" i="0" dirty="0">
                <a:effectLst/>
              </a:rPr>
              <a:t>L-methyl malonyl-coenzyme</a:t>
            </a:r>
            <a:r>
              <a:rPr lang="sr-Latn-RS" b="1" i="0" dirty="0">
                <a:effectLst/>
              </a:rPr>
              <a:t> A mutase</a:t>
            </a:r>
            <a:r>
              <a:rPr lang="en-US" b="1" i="0" dirty="0">
                <a:effectLst/>
              </a:rPr>
              <a:t> </a:t>
            </a:r>
            <a:r>
              <a:rPr lang="en-US" b="0" i="0" dirty="0">
                <a:effectLst/>
              </a:rPr>
              <a:t>(</a:t>
            </a:r>
            <a:r>
              <a:rPr lang="en-US" b="1" i="0" dirty="0" err="1">
                <a:effectLst/>
              </a:rPr>
              <a:t>adenosylcobalamin</a:t>
            </a:r>
            <a:r>
              <a:rPr lang="en-US" b="1" i="0" dirty="0">
                <a:effectLst/>
              </a:rPr>
              <a:t>) </a:t>
            </a:r>
            <a:r>
              <a:rPr lang="en-US" b="0" i="0" dirty="0">
                <a:effectLst/>
              </a:rPr>
              <a:t>in propionyl coenzyme A metabolism.</a:t>
            </a:r>
            <a:r>
              <a:rPr lang="sr-Latn-RS" b="0" i="0" dirty="0">
                <a:solidFill>
                  <a:srgbClr val="252525"/>
                </a:solidFill>
                <a:effectLst/>
                <a:latin typeface="Open sans" panose="020B0606030504020204" pitchFamily="34" charset="0"/>
              </a:rPr>
              <a:t>  </a:t>
            </a:r>
            <a:endParaRPr lang="en-US" b="0" i="0" dirty="0">
              <a:solidFill>
                <a:srgbClr val="252525"/>
              </a:solidFill>
              <a:effectLst/>
              <a:latin typeface="Open sans" panose="020B0606030504020204" pitchFamily="34" charset="0"/>
            </a:endParaRPr>
          </a:p>
          <a:p>
            <a:endParaRPr lang="en-US" dirty="0">
              <a:solidFill>
                <a:srgbClr val="252525"/>
              </a:solidFill>
              <a:latin typeface="Open sans" panose="020B0606030504020204" pitchFamily="34" charset="0"/>
            </a:endParaRPr>
          </a:p>
          <a:p>
            <a:r>
              <a:rPr lang="sr-Latn-RS" dirty="0"/>
              <a:t>In methionine metabolism, methyl-cobalamin serves as a cofactor in the conversion of homocysteine to methionine.</a:t>
            </a:r>
            <a:endParaRPr lang="en-US" dirty="0"/>
          </a:p>
          <a:p>
            <a:endParaRPr lang="en-US" dirty="0"/>
          </a:p>
          <a:p>
            <a:r>
              <a:rPr lang="en-US" b="0" i="0" dirty="0">
                <a:solidFill>
                  <a:srgbClr val="202122"/>
                </a:solidFill>
                <a:effectLst/>
              </a:rPr>
              <a:t>First, </a:t>
            </a:r>
            <a:r>
              <a:rPr lang="en-US" b="1" dirty="0">
                <a:solidFill>
                  <a:srgbClr val="202122"/>
                </a:solidFill>
              </a:rPr>
              <a:t>m</a:t>
            </a:r>
            <a:r>
              <a:rPr lang="sr-Latn-RS" b="1" i="0" dirty="0">
                <a:solidFill>
                  <a:srgbClr val="202122"/>
                </a:solidFill>
                <a:effectLst/>
              </a:rPr>
              <a:t>ethyl-THF </a:t>
            </a:r>
            <a:r>
              <a:rPr lang="en-US" b="0" i="0" dirty="0">
                <a:solidFill>
                  <a:srgbClr val="202122"/>
                </a:solidFill>
                <a:effectLst/>
              </a:rPr>
              <a:t>donates CH3 to</a:t>
            </a:r>
            <a:r>
              <a:rPr lang="sr-Latn-RS" b="0" i="0" dirty="0">
                <a:solidFill>
                  <a:srgbClr val="202122"/>
                </a:solidFill>
                <a:effectLst/>
              </a:rPr>
              <a:t> vitamin B</a:t>
            </a:r>
            <a:r>
              <a:rPr lang="sr-Latn-RS" b="0" i="0" baseline="-25000" dirty="0">
                <a:solidFill>
                  <a:srgbClr val="202122"/>
                </a:solidFill>
                <a:effectLst/>
              </a:rPr>
              <a:t>12</a:t>
            </a:r>
            <a:r>
              <a:rPr lang="sr-Latn-RS" b="0" i="0" dirty="0">
                <a:solidFill>
                  <a:srgbClr val="202122"/>
                </a:solidFill>
                <a:effectLst/>
              </a:rPr>
              <a:t> </a:t>
            </a:r>
            <a:r>
              <a:rPr lang="sr-Latn-RS" b="1" i="0" dirty="0">
                <a:solidFill>
                  <a:srgbClr val="202122"/>
                </a:solidFill>
                <a:effectLst/>
              </a:rPr>
              <a:t>to </a:t>
            </a:r>
            <a:r>
              <a:rPr lang="en-US" b="1" i="0" dirty="0">
                <a:solidFill>
                  <a:srgbClr val="202122"/>
                </a:solidFill>
                <a:effectLst/>
              </a:rPr>
              <a:t>form </a:t>
            </a:r>
            <a:r>
              <a:rPr lang="sr-Latn-RS" b="1" i="0" dirty="0">
                <a:solidFill>
                  <a:srgbClr val="202122"/>
                </a:solidFill>
                <a:effectLst/>
              </a:rPr>
              <a:t>methyl-B</a:t>
            </a:r>
            <a:r>
              <a:rPr lang="sr-Latn-RS" b="1" i="0" baseline="-25000" dirty="0">
                <a:solidFill>
                  <a:srgbClr val="202122"/>
                </a:solidFill>
                <a:effectLst/>
              </a:rPr>
              <a:t>12</a:t>
            </a:r>
            <a:r>
              <a:rPr lang="sr-Latn-RS" b="1" i="0" dirty="0">
                <a:solidFill>
                  <a:srgbClr val="202122"/>
                </a:solidFill>
                <a:effectLst/>
              </a:rPr>
              <a:t> (</a:t>
            </a:r>
            <a:r>
              <a:rPr lang="en-US" b="1" i="0" dirty="0" err="1">
                <a:solidFill>
                  <a:srgbClr val="202122"/>
                </a:solidFill>
                <a:effectLst/>
              </a:rPr>
              <a:t>methylcobalamin</a:t>
            </a:r>
            <a:r>
              <a:rPr lang="en-US" b="0" i="0" dirty="0">
                <a:solidFill>
                  <a:srgbClr val="202122"/>
                </a:solidFill>
                <a:effectLst/>
              </a:rPr>
              <a:t>)</a:t>
            </a:r>
            <a:r>
              <a:rPr lang="sr-Latn-RS" b="0" i="0" dirty="0">
                <a:solidFill>
                  <a:srgbClr val="202122"/>
                </a:solidFill>
                <a:effectLst/>
              </a:rPr>
              <a:t>. </a:t>
            </a:r>
            <a:endParaRPr lang="en-US" b="0" i="0" dirty="0">
              <a:solidFill>
                <a:srgbClr val="202122"/>
              </a:solidFill>
              <a:effectLst/>
            </a:endParaRPr>
          </a:p>
          <a:p>
            <a:r>
              <a:rPr lang="en-US" b="0" i="0" dirty="0">
                <a:solidFill>
                  <a:srgbClr val="202122"/>
                </a:solidFill>
                <a:effectLst/>
              </a:rPr>
              <a:t>Then, </a:t>
            </a:r>
            <a:r>
              <a:rPr lang="en-US" b="1" i="0" dirty="0">
                <a:solidFill>
                  <a:srgbClr val="202122"/>
                </a:solidFill>
                <a:effectLst/>
              </a:rPr>
              <a:t>methionine synthase </a:t>
            </a:r>
            <a:r>
              <a:rPr lang="en-US" b="0" i="0" dirty="0">
                <a:solidFill>
                  <a:srgbClr val="202122"/>
                </a:solidFill>
                <a:effectLst/>
              </a:rPr>
              <a:t>catalyzes the </a:t>
            </a:r>
            <a:r>
              <a:rPr lang="en-US" b="1" i="0" dirty="0">
                <a:solidFill>
                  <a:srgbClr val="202122"/>
                </a:solidFill>
                <a:effectLst/>
              </a:rPr>
              <a:t>transfer of CH3 from </a:t>
            </a:r>
            <a:r>
              <a:rPr lang="sr-Latn-RS" b="1" i="0" dirty="0">
                <a:solidFill>
                  <a:srgbClr val="202122"/>
                </a:solidFill>
                <a:effectLst/>
              </a:rPr>
              <a:t>Methyl-B</a:t>
            </a:r>
            <a:r>
              <a:rPr lang="sr-Latn-RS" b="1" i="0" baseline="-25000" dirty="0">
                <a:solidFill>
                  <a:srgbClr val="202122"/>
                </a:solidFill>
                <a:effectLst/>
              </a:rPr>
              <a:t>12</a:t>
            </a:r>
            <a:r>
              <a:rPr lang="sr-Latn-RS" b="1" i="0" dirty="0">
                <a:solidFill>
                  <a:srgbClr val="202122"/>
                </a:solidFill>
                <a:effectLst/>
              </a:rPr>
              <a:t> </a:t>
            </a:r>
            <a:r>
              <a:rPr lang="en-US" b="1" i="0" dirty="0">
                <a:solidFill>
                  <a:srgbClr val="202122"/>
                </a:solidFill>
                <a:effectLst/>
              </a:rPr>
              <a:t>to homocysteine to form methionine</a:t>
            </a:r>
            <a:endParaRPr lang="en-US" b="1" dirty="0"/>
          </a:p>
          <a:p>
            <a:endParaRPr lang="sr-Latn-RS" dirty="0"/>
          </a:p>
          <a:p>
            <a:endParaRPr lang="sr-Latn-R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sr-Latn-RS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017642-566D-7693-A886-37D0C4DCBBB6}"/>
              </a:ext>
            </a:extLst>
          </p:cNvPr>
          <p:cNvSpPr txBox="1"/>
          <p:nvPr/>
        </p:nvSpPr>
        <p:spPr>
          <a:xfrm>
            <a:off x="2583507" y="129309"/>
            <a:ext cx="4068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BIOLOGICAL FUNCTIONS OF COBALAMIN</a:t>
            </a:r>
            <a:endParaRPr lang="sr-Latn-R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660A64-5F9B-5A9F-5E45-6BBF27B5CB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54" t="6474" r="8132" b="23017"/>
          <a:stretch/>
        </p:blipFill>
        <p:spPr>
          <a:xfrm>
            <a:off x="2286000" y="3833091"/>
            <a:ext cx="45720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7477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6F1669-4AA6-DAF0-324E-70A627AC29E2}"/>
              </a:ext>
            </a:extLst>
          </p:cNvPr>
          <p:cNvSpPr txBox="1"/>
          <p:nvPr/>
        </p:nvSpPr>
        <p:spPr>
          <a:xfrm>
            <a:off x="0" y="854608"/>
            <a:ext cx="9144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In the metabolism of propionyl CoA, a final product of odd number fatty acid β-oxidation, </a:t>
            </a:r>
            <a:r>
              <a:rPr lang="en-US" dirty="0" err="1"/>
              <a:t>adenosylcobalamin</a:t>
            </a:r>
            <a:r>
              <a:rPr lang="en-US" dirty="0"/>
              <a:t> serves as a cofactor of </a:t>
            </a:r>
            <a:r>
              <a:rPr lang="en-US" b="1" dirty="0"/>
              <a:t>methyl malonyl CoA mutase </a:t>
            </a:r>
            <a:r>
              <a:rPr lang="en-US" dirty="0"/>
              <a:t>in the </a:t>
            </a:r>
            <a:r>
              <a:rPr lang="en-US" b="1" dirty="0"/>
              <a:t>conversion of methyl malonyl CoA to succinyl CoA </a:t>
            </a:r>
            <a:r>
              <a:rPr lang="en-US" dirty="0"/>
              <a:t>that can enter Krebs cycle.</a:t>
            </a:r>
          </a:p>
          <a:p>
            <a:endParaRPr lang="en-US" dirty="0"/>
          </a:p>
          <a:p>
            <a:r>
              <a:rPr lang="en-US" dirty="0"/>
              <a:t>Succinyl-CoA plays an important role in the </a:t>
            </a:r>
            <a:r>
              <a:rPr lang="en-US" b="1" dirty="0"/>
              <a:t>production of energy from carbohydrates, lipids, proteins </a:t>
            </a:r>
            <a:r>
              <a:rPr lang="en-US" dirty="0"/>
              <a:t>and is also required for the </a:t>
            </a:r>
            <a:r>
              <a:rPr lang="en-US" b="1" dirty="0"/>
              <a:t>synthesis of hemoglobin</a:t>
            </a:r>
          </a:p>
          <a:p>
            <a:r>
              <a:rPr lang="en-US" dirty="0"/>
              <a:t> </a:t>
            </a:r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CFB8C4-BDD3-E8A9-22D7-576D7C99F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987" y="97145"/>
            <a:ext cx="4170025" cy="4938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B1863E-08A4-9B50-87FF-01C279128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091" y="3007285"/>
            <a:ext cx="6076949" cy="370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455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9DC45F-FC69-4006-8E5E-3F67985411F6}"/>
              </a:ext>
            </a:extLst>
          </p:cNvPr>
          <p:cNvSpPr txBox="1"/>
          <p:nvPr/>
        </p:nvSpPr>
        <p:spPr>
          <a:xfrm>
            <a:off x="2807854" y="166255"/>
            <a:ext cx="3017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S-adenosyl methionine (SAM)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8A6EB3-DA8F-0DB5-AF35-CFE089163CC4}"/>
              </a:ext>
            </a:extLst>
          </p:cNvPr>
          <p:cNvSpPr txBox="1"/>
          <p:nvPr/>
        </p:nvSpPr>
        <p:spPr>
          <a:xfrm>
            <a:off x="96982" y="771389"/>
            <a:ext cx="904701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S-adenosylmethionine is a </a:t>
            </a:r>
            <a:r>
              <a:rPr lang="en-US" b="1" dirty="0"/>
              <a:t>methyl group donor </a:t>
            </a:r>
            <a:r>
              <a:rPr lang="en-US" dirty="0"/>
              <a:t>used in many biological methylation reactions of DNA, proteins, and lipids as a coenzyme </a:t>
            </a:r>
            <a:r>
              <a:rPr lang="en-US" b="1" dirty="0"/>
              <a:t>of methyl transferases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Its synthesis requires the presence of folic acid ( methyl THF) , cobalamin (</a:t>
            </a:r>
            <a:r>
              <a:rPr lang="en-US" dirty="0" err="1"/>
              <a:t>methylcobalamin</a:t>
            </a:r>
            <a:r>
              <a:rPr lang="en-US" dirty="0"/>
              <a:t>) and ATP</a:t>
            </a:r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6D5B11-32A8-D437-682E-AD5A8CC1B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81" y="3130219"/>
            <a:ext cx="3897746" cy="3512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4D424E-B800-B432-B152-5766A1040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745" y="3287992"/>
            <a:ext cx="3546764" cy="335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459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5F64AA-29E9-FAB3-18BC-1A6C61705EB4}"/>
              </a:ext>
            </a:extLst>
          </p:cNvPr>
          <p:cNvSpPr txBox="1"/>
          <p:nvPr/>
        </p:nvSpPr>
        <p:spPr>
          <a:xfrm>
            <a:off x="1766454" y="115515"/>
            <a:ext cx="7220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COENZYMES OF TRANSFERASES  AS C2 AND &gt;C2 CARRIERS </a:t>
            </a:r>
            <a:endParaRPr lang="sr-Latn-R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BF9FBE-ED40-D806-8E61-4A4C4BFD5B9E}"/>
              </a:ext>
            </a:extLst>
          </p:cNvPr>
          <p:cNvSpPr txBox="1"/>
          <p:nvPr/>
        </p:nvSpPr>
        <p:spPr>
          <a:xfrm>
            <a:off x="0" y="900975"/>
            <a:ext cx="906087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Coenzymes that act as C2 and &gt;C2 carriers in transferases catalyzed reaction: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TPP</a:t>
            </a:r>
            <a:r>
              <a:rPr lang="sr-Latn-RS" dirty="0"/>
              <a:t> – thiamine pyrophosphate ( derived from vitamin B1- carrier of C2 molecules in the oxidative decarboxylation of a</a:t>
            </a:r>
            <a:r>
              <a:rPr lang="en-US" dirty="0" err="1"/>
              <a:t>lpha</a:t>
            </a:r>
            <a:r>
              <a:rPr lang="sr-Latn-RS" dirty="0"/>
              <a:t> keto acids, transaldolase, and transketolase  catalyzed</a:t>
            </a:r>
            <a:r>
              <a:rPr lang="en-US" dirty="0"/>
              <a:t> </a:t>
            </a:r>
            <a:r>
              <a:rPr lang="sr-Latn-RS" dirty="0"/>
              <a:t>reactions)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Coenzyme A </a:t>
            </a:r>
            <a:r>
              <a:rPr lang="sr-Latn-RS" dirty="0"/>
              <a:t>– ( derived from pantothenic acid - vitamin B5 – carrier of acetyl and acyl groups)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F0D616-391A-EE1E-329B-AB0CA52E2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86" y="3648702"/>
            <a:ext cx="4003386" cy="21525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9E6B07-315C-CFC7-CA69-1B91C8022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491" y="3805383"/>
            <a:ext cx="4313382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9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C52D33-CCCF-24F9-9CA6-A6B59FF386FC}"/>
              </a:ext>
            </a:extLst>
          </p:cNvPr>
          <p:cNvSpPr txBox="1"/>
          <p:nvPr/>
        </p:nvSpPr>
        <p:spPr>
          <a:xfrm>
            <a:off x="1622391" y="-26633"/>
            <a:ext cx="87045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Many biological coenzymes are vitamin B derivatives</a:t>
            </a:r>
            <a:endParaRPr lang="sr-Latn-R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7C5D7BE-0E02-F42C-EF0F-0A4544EB47BC}"/>
              </a:ext>
            </a:extLst>
          </p:cNvPr>
          <p:cNvGrpSpPr/>
          <p:nvPr/>
        </p:nvGrpSpPr>
        <p:grpSpPr>
          <a:xfrm>
            <a:off x="2317072" y="452762"/>
            <a:ext cx="3888418" cy="6295301"/>
            <a:chOff x="1615736" y="683581"/>
            <a:chExt cx="3888418" cy="629530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74159D6-B8B4-3714-E5A7-53B20020E49B}"/>
                </a:ext>
              </a:extLst>
            </p:cNvPr>
            <p:cNvGrpSpPr/>
            <p:nvPr/>
          </p:nvGrpSpPr>
          <p:grpSpPr>
            <a:xfrm>
              <a:off x="1615736" y="683581"/>
              <a:ext cx="3888418" cy="3613212"/>
              <a:chOff x="727967" y="995207"/>
              <a:chExt cx="4918230" cy="4867586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82305513-E058-FF6B-9373-A099BD5D8A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9903" t="7325" r="36310" b="69029"/>
              <a:stretch/>
            </p:blipFill>
            <p:spPr>
              <a:xfrm>
                <a:off x="727968" y="995207"/>
                <a:ext cx="4918229" cy="1216241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07C77CD1-0AF0-D156-A11C-253FCAB568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0096" t="7152" r="36117" b="22600"/>
              <a:stretch/>
            </p:blipFill>
            <p:spPr>
              <a:xfrm>
                <a:off x="727967" y="2249581"/>
                <a:ext cx="4918229" cy="3613212"/>
              </a:xfrm>
              <a:prstGeom prst="rect">
                <a:avLst/>
              </a:prstGeom>
            </p:spPr>
          </p:pic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EF0BFD7-D354-F9D1-A151-426A54A20C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9903" t="8877" r="36310" b="12245"/>
            <a:stretch/>
          </p:blipFill>
          <p:spPr>
            <a:xfrm>
              <a:off x="1615736" y="4296793"/>
              <a:ext cx="3888417" cy="26820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39553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EF5153-A9D8-15F3-490F-0E63637A623B}"/>
              </a:ext>
            </a:extLst>
          </p:cNvPr>
          <p:cNvSpPr txBox="1"/>
          <p:nvPr/>
        </p:nvSpPr>
        <p:spPr>
          <a:xfrm>
            <a:off x="0" y="134908"/>
            <a:ext cx="9010073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                                                             </a:t>
            </a:r>
            <a:r>
              <a:rPr lang="sr-Latn-RS" b="1" dirty="0"/>
              <a:t>VITAMIN B1</a:t>
            </a:r>
            <a:r>
              <a:rPr lang="en-US" b="1" dirty="0"/>
              <a:t> (THIAMINE)</a:t>
            </a:r>
            <a:endParaRPr lang="sr-Latn-RS" b="1" dirty="0"/>
          </a:p>
          <a:p>
            <a:r>
              <a:rPr lang="sr-Latn-RS" dirty="0"/>
              <a:t>Solubility</a:t>
            </a:r>
            <a:r>
              <a:rPr lang="en-US" dirty="0"/>
              <a:t>:</a:t>
            </a:r>
            <a:r>
              <a:rPr lang="sr-Latn-RS" dirty="0"/>
              <a:t>Water</a:t>
            </a:r>
          </a:p>
          <a:p>
            <a:r>
              <a:rPr lang="sr-Latn-RS" dirty="0"/>
              <a:t>Source</a:t>
            </a:r>
            <a:r>
              <a:rPr lang="en-US" dirty="0"/>
              <a:t>:</a:t>
            </a:r>
            <a:r>
              <a:rPr lang="sr-Latn-RS" dirty="0"/>
              <a:t>Whole grains; breads; cereals</a:t>
            </a:r>
          </a:p>
          <a:p>
            <a:r>
              <a:rPr lang="sr-Latn-RS" b="1" dirty="0"/>
              <a:t>Function</a:t>
            </a:r>
          </a:p>
          <a:p>
            <a:r>
              <a:rPr lang="en-US" dirty="0"/>
              <a:t>I</a:t>
            </a:r>
            <a:r>
              <a:rPr lang="sr-Latn-RS" dirty="0"/>
              <a:t>nvolved in nerve conduction</a:t>
            </a:r>
            <a:r>
              <a:rPr lang="en-US" dirty="0"/>
              <a:t>; </a:t>
            </a:r>
            <a:r>
              <a:rPr lang="sr-Latn-RS" dirty="0"/>
              <a:t>Precursor for TPP</a:t>
            </a:r>
            <a:r>
              <a:rPr lang="en-US" dirty="0"/>
              <a:t>, </a:t>
            </a:r>
            <a:r>
              <a:rPr lang="sr-Latn-RS" dirty="0"/>
              <a:t>which is a coenzyme for enzymes involved in carbohydrate</a:t>
            </a:r>
            <a:r>
              <a:rPr lang="en-US" dirty="0"/>
              <a:t>, branched</a:t>
            </a:r>
            <a:r>
              <a:rPr lang="sr-Latn-RS" dirty="0"/>
              <a:t> amino acid</a:t>
            </a:r>
            <a:r>
              <a:rPr lang="en-US" dirty="0"/>
              <a:t>,</a:t>
            </a:r>
            <a:r>
              <a:rPr lang="sr-Latn-RS" dirty="0"/>
              <a:t> </a:t>
            </a:r>
            <a:r>
              <a:rPr lang="en-US" dirty="0"/>
              <a:t>and fatty acids </a:t>
            </a:r>
            <a:r>
              <a:rPr lang="sr-Latn-RS" dirty="0"/>
              <a:t>metabolism</a:t>
            </a:r>
          </a:p>
          <a:p>
            <a:endParaRPr lang="en-US" dirty="0"/>
          </a:p>
          <a:p>
            <a:r>
              <a:rPr lang="sr-Latn-RS" b="1" dirty="0"/>
              <a:t>Vitamin B1 (Thiamine) Deficiency</a:t>
            </a:r>
            <a:endParaRPr lang="en-US" b="1" dirty="0"/>
          </a:p>
          <a:p>
            <a:r>
              <a:rPr lang="en-US" dirty="0"/>
              <a:t>A</a:t>
            </a:r>
            <a:r>
              <a:rPr lang="sr-Latn-RS" dirty="0"/>
              <a:t>ssociated with </a:t>
            </a:r>
            <a:r>
              <a:rPr lang="sr-Latn-RS" b="1" dirty="0"/>
              <a:t>alcoholism, poor dietary nutrition</a:t>
            </a:r>
            <a:r>
              <a:rPr lang="en-US" b="1" dirty="0"/>
              <a:t>,</a:t>
            </a:r>
            <a:r>
              <a:rPr lang="sr-Latn-RS" b="1" dirty="0"/>
              <a:t> and impaired absorption of thiamine. </a:t>
            </a:r>
            <a:r>
              <a:rPr lang="sr-Latn-RS" dirty="0"/>
              <a:t>Thiamine deficiency is also associated with malnutrition, malabsorption syndromes, and dialysis treatment.</a:t>
            </a:r>
          </a:p>
          <a:p>
            <a:endParaRPr lang="sr-Latn-RS" dirty="0"/>
          </a:p>
          <a:p>
            <a:r>
              <a:rPr lang="sr-Latn-RS" b="1" dirty="0"/>
              <a:t>Clinical Manifestations</a:t>
            </a:r>
          </a:p>
          <a:p>
            <a:r>
              <a:rPr lang="en-US" dirty="0"/>
              <a:t>The </a:t>
            </a:r>
            <a:r>
              <a:rPr lang="en-US" b="1" dirty="0"/>
              <a:t>early</a:t>
            </a:r>
            <a:r>
              <a:rPr lang="sr-Latn-RS" dirty="0"/>
              <a:t> disease presents with </a:t>
            </a:r>
            <a:r>
              <a:rPr lang="sr-Latn-RS" b="1" dirty="0"/>
              <a:t>muscle cramps,</a:t>
            </a:r>
            <a:endParaRPr lang="en-US" b="1" dirty="0"/>
          </a:p>
          <a:p>
            <a:r>
              <a:rPr lang="sr-Latn-RS" b="1" dirty="0"/>
              <a:t> poor appetite</a:t>
            </a:r>
            <a:r>
              <a:rPr lang="sr-Latn-RS" dirty="0"/>
              <a:t>, and </a:t>
            </a:r>
            <a:r>
              <a:rPr lang="sr-Latn-RS" b="1" dirty="0"/>
              <a:t>peripheral motor </a:t>
            </a:r>
            <a:r>
              <a:rPr lang="sr-Latn-RS" dirty="0"/>
              <a:t>and</a:t>
            </a:r>
            <a:endParaRPr lang="en-US" dirty="0"/>
          </a:p>
          <a:p>
            <a:r>
              <a:rPr lang="sr-Latn-RS" dirty="0"/>
              <a:t> </a:t>
            </a:r>
            <a:r>
              <a:rPr lang="sr-Latn-RS" b="1" dirty="0"/>
              <a:t>sensory neuropathy (dry beriberi).</a:t>
            </a:r>
            <a:endParaRPr lang="en-US" b="1" dirty="0"/>
          </a:p>
          <a:p>
            <a:endParaRPr lang="sr-Latn-RS" dirty="0"/>
          </a:p>
          <a:p>
            <a:r>
              <a:rPr lang="sr-Latn-RS" dirty="0"/>
              <a:t>More </a:t>
            </a:r>
            <a:r>
              <a:rPr lang="sr-Latn-RS" b="1" dirty="0"/>
              <a:t>advanced</a:t>
            </a:r>
            <a:r>
              <a:rPr lang="sr-Latn-RS" dirty="0"/>
              <a:t> disease may present with </a:t>
            </a:r>
            <a:r>
              <a:rPr lang="sr-Latn-RS" b="1" dirty="0"/>
              <a:t>wet beriberi </a:t>
            </a:r>
            <a:endParaRPr lang="en-US" b="1" dirty="0"/>
          </a:p>
          <a:p>
            <a:r>
              <a:rPr lang="sr-Latn-RS" dirty="0"/>
              <a:t>(dilated cardiomyopathy resulting in high-output heart </a:t>
            </a:r>
            <a:endParaRPr lang="en-US" dirty="0"/>
          </a:p>
          <a:p>
            <a:r>
              <a:rPr lang="sr-Latn-RS" dirty="0"/>
              <a:t>failure and pulmonary edema) or Wernicke-Korsakoff</a:t>
            </a:r>
            <a:endParaRPr lang="en-US" dirty="0"/>
          </a:p>
          <a:p>
            <a:r>
              <a:rPr lang="sr-Latn-RS" dirty="0"/>
              <a:t> syndrome, which is a combination of Wernicke </a:t>
            </a:r>
            <a:endParaRPr lang="en-US" dirty="0"/>
          </a:p>
          <a:p>
            <a:r>
              <a:rPr lang="sr-Latn-RS" dirty="0"/>
              <a:t>encephalopathy (characterized by the triad of confusion, </a:t>
            </a:r>
            <a:endParaRPr lang="en-US" dirty="0"/>
          </a:p>
          <a:p>
            <a:r>
              <a:rPr lang="sr-Latn-RS" dirty="0"/>
              <a:t>ataxia, and ophthalmoplegia) and Korsakoff syndrome (amnesia and confabulation).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95D203-357B-1958-CF4D-287A32D67A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3" t="2983" r="2497" b="8972"/>
          <a:stretch/>
        </p:blipFill>
        <p:spPr>
          <a:xfrm>
            <a:off x="5504873" y="2951063"/>
            <a:ext cx="3505200" cy="304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935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9DE7BD-73DE-CDD2-01CB-EFE980D97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964" y="3990110"/>
            <a:ext cx="5509491" cy="21058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79674BE-DD3B-DE5A-9E38-EBEB807B5BCC}"/>
              </a:ext>
            </a:extLst>
          </p:cNvPr>
          <p:cNvSpPr txBox="1"/>
          <p:nvPr/>
        </p:nvSpPr>
        <p:spPr>
          <a:xfrm>
            <a:off x="0" y="494145"/>
            <a:ext cx="9144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Thiamine pyrophosphate </a:t>
            </a:r>
            <a:r>
              <a:rPr lang="en-US" dirty="0"/>
              <a:t>(TPP, or thiamine diphosphate, TDP) is the active coenzyme form (prosthetic group) form of the vitamin thiamine </a:t>
            </a:r>
            <a:r>
              <a:rPr lang="en-US" b="1" dirty="0"/>
              <a:t>produced</a:t>
            </a:r>
            <a:r>
              <a:rPr lang="en-US" dirty="0"/>
              <a:t> in the body by the enzyme </a:t>
            </a:r>
            <a:r>
              <a:rPr lang="en-US" b="1" dirty="0"/>
              <a:t>thiamine pyrophosphate kinase </a:t>
            </a:r>
            <a:r>
              <a:rPr lang="en-US" dirty="0"/>
              <a:t>in the presence</a:t>
            </a:r>
            <a:r>
              <a:rPr lang="en-US" b="1" dirty="0"/>
              <a:t> of Mg+2 and ATP.</a:t>
            </a:r>
          </a:p>
          <a:p>
            <a:endParaRPr lang="en-US" dirty="0"/>
          </a:p>
          <a:p>
            <a:r>
              <a:rPr lang="en-US" dirty="0"/>
              <a:t> Structurally,  TPP consists of a </a:t>
            </a:r>
            <a:r>
              <a:rPr lang="en-US" b="1" dirty="0"/>
              <a:t>pyrimidine ring </a:t>
            </a:r>
            <a:r>
              <a:rPr lang="en-US" dirty="0"/>
              <a:t>that is linked to a </a:t>
            </a:r>
            <a:r>
              <a:rPr lang="en-US" b="1" dirty="0"/>
              <a:t>thiazole ring</a:t>
            </a:r>
            <a:r>
              <a:rPr lang="en-US" dirty="0"/>
              <a:t>, which is connected to a </a:t>
            </a:r>
            <a:r>
              <a:rPr lang="en-US" b="1" dirty="0"/>
              <a:t>pyrophosphate (diphosphate) </a:t>
            </a:r>
            <a:r>
              <a:rPr lang="en-US" dirty="0"/>
              <a:t>functional group.</a:t>
            </a:r>
          </a:p>
          <a:p>
            <a:endParaRPr lang="en-US" dirty="0"/>
          </a:p>
          <a:p>
            <a:r>
              <a:rPr lang="en-US" dirty="0"/>
              <a:t>The part of the TPP that is usually involved in the transferase reactions of C2 and &gt;C2 atoms is the </a:t>
            </a:r>
            <a:r>
              <a:rPr lang="en-US" b="1" dirty="0"/>
              <a:t>thiazole ring</a:t>
            </a:r>
            <a:r>
              <a:rPr lang="en-US" dirty="0"/>
              <a:t>, which contains </a:t>
            </a:r>
            <a:r>
              <a:rPr lang="en-US" b="1" dirty="0"/>
              <a:t>nitrogen and sulfur</a:t>
            </a:r>
            <a:r>
              <a:rPr lang="en-US" dirty="0"/>
              <a:t>. </a:t>
            </a:r>
            <a:endParaRPr lang="sr-Latn-R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DB8E9B-F7EA-49DC-F564-823D25D0C095}"/>
              </a:ext>
            </a:extLst>
          </p:cNvPr>
          <p:cNvSpPr txBox="1"/>
          <p:nvPr/>
        </p:nvSpPr>
        <p:spPr>
          <a:xfrm>
            <a:off x="3269674" y="0"/>
            <a:ext cx="2043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STRUCTURE OF TPP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27057898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F12512-CF17-5D8E-FD02-10E0AC6762BB}"/>
              </a:ext>
            </a:extLst>
          </p:cNvPr>
          <p:cNvSpPr txBox="1"/>
          <p:nvPr/>
        </p:nvSpPr>
        <p:spPr>
          <a:xfrm>
            <a:off x="92365" y="2355272"/>
            <a:ext cx="899621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 These enzymes include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pyruvate dehydrogenase </a:t>
            </a:r>
            <a:endParaRPr lang="en-US" b="1" dirty="0"/>
          </a:p>
          <a:p>
            <a:r>
              <a:rPr lang="sr-Latn-RS" dirty="0"/>
              <a:t>(</a:t>
            </a:r>
            <a:r>
              <a:rPr lang="en-US" dirty="0"/>
              <a:t>oxidative decarboxylation of pyruvate to acetyl CoA</a:t>
            </a:r>
            <a:r>
              <a:rPr lang="sr-Latn-RS" dirty="0"/>
              <a:t>),</a:t>
            </a:r>
            <a:endParaRPr lang="en-US" dirty="0"/>
          </a:p>
          <a:p>
            <a:r>
              <a:rPr lang="sr-Latn-RS" dirty="0"/>
              <a:t>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1" dirty="0"/>
              <a:t>α-</a:t>
            </a:r>
            <a:r>
              <a:rPr lang="sr-Latn-RS" b="1" dirty="0"/>
              <a:t>ketoglutarate dehydrogenase</a:t>
            </a:r>
            <a:endParaRPr lang="en-US" b="1" dirty="0"/>
          </a:p>
          <a:p>
            <a:r>
              <a:rPr lang="sr-Latn-RS" b="1" dirty="0"/>
              <a:t> </a:t>
            </a:r>
            <a:r>
              <a:rPr lang="sr-Latn-RS" dirty="0"/>
              <a:t>(oxidative decarboxylation of</a:t>
            </a:r>
            <a:r>
              <a:rPr lang="en-US" dirty="0"/>
              <a:t> </a:t>
            </a:r>
            <a:r>
              <a:rPr lang="el-GR" dirty="0"/>
              <a:t>α-</a:t>
            </a:r>
            <a:r>
              <a:rPr lang="sr-Latn-RS" dirty="0"/>
              <a:t>ketoglutarate </a:t>
            </a:r>
            <a:r>
              <a:rPr lang="en-US" dirty="0"/>
              <a:t>to</a:t>
            </a:r>
          </a:p>
          <a:p>
            <a:r>
              <a:rPr lang="en-US" dirty="0"/>
              <a:t>Succinyl CoA - Krebs</a:t>
            </a:r>
            <a:r>
              <a:rPr lang="sr-Latn-RS" dirty="0"/>
              <a:t> cycle), </a:t>
            </a: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transketolase </a:t>
            </a:r>
            <a:r>
              <a:rPr lang="sr-Latn-RS" dirty="0"/>
              <a:t>(pentose phosphate pathway), </a:t>
            </a: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dirty="0"/>
              <a:t> </a:t>
            </a:r>
            <a:r>
              <a:rPr lang="sr-Latn-RS" b="1" dirty="0"/>
              <a:t>branched-chain keto acid dehydrogenase </a:t>
            </a:r>
            <a:endParaRPr lang="en-US" b="1" dirty="0"/>
          </a:p>
          <a:p>
            <a:r>
              <a:rPr lang="sr-Latn-RS" dirty="0"/>
              <a:t>(</a:t>
            </a:r>
            <a:r>
              <a:rPr lang="en-US" dirty="0"/>
              <a:t>branched </a:t>
            </a:r>
            <a:r>
              <a:rPr lang="sr-Latn-RS" dirty="0"/>
              <a:t>amino acid metabolism</a:t>
            </a:r>
            <a:r>
              <a:rPr lang="en-US" dirty="0"/>
              <a:t> to acetyl and </a:t>
            </a:r>
          </a:p>
          <a:p>
            <a:r>
              <a:rPr lang="en-US" dirty="0"/>
              <a:t>Succinyl CoA </a:t>
            </a:r>
            <a:r>
              <a:rPr lang="sr-Latn-RS" dirty="0"/>
              <a:t>).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FE227D-EACA-5D8F-D4FE-7E1879811A59}"/>
              </a:ext>
            </a:extLst>
          </p:cNvPr>
          <p:cNvSpPr txBox="1"/>
          <p:nvPr/>
        </p:nvSpPr>
        <p:spPr>
          <a:xfrm>
            <a:off x="3177309" y="101600"/>
            <a:ext cx="1926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FUNCTION OF TPP</a:t>
            </a:r>
            <a:endParaRPr lang="sr-Latn-R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39E2CF-26EB-FB29-28FD-617E269519B9}"/>
              </a:ext>
            </a:extLst>
          </p:cNvPr>
          <p:cNvSpPr txBox="1"/>
          <p:nvPr/>
        </p:nvSpPr>
        <p:spPr>
          <a:xfrm>
            <a:off x="92365" y="729718"/>
            <a:ext cx="899621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TPP is a prosthetic group of transferases that act catalytically in the </a:t>
            </a:r>
            <a:r>
              <a:rPr lang="en-US" b="1" dirty="0"/>
              <a:t>oxidative</a:t>
            </a:r>
            <a:r>
              <a:rPr lang="en-US" dirty="0"/>
              <a:t> </a:t>
            </a:r>
            <a:r>
              <a:rPr lang="en-US" b="1" dirty="0"/>
              <a:t>decarboxylation of α-keto acids and the transketolase reactions.</a:t>
            </a:r>
          </a:p>
          <a:p>
            <a:endParaRPr lang="en-US" b="1" dirty="0"/>
          </a:p>
          <a:p>
            <a:r>
              <a:rPr lang="en-US" dirty="0"/>
              <a:t>In the mechanism of TPP-dependent enzymes, the TPP is </a:t>
            </a:r>
            <a:r>
              <a:rPr lang="en-US" b="1" dirty="0"/>
              <a:t>a carrier of hydroxyalkyl </a:t>
            </a:r>
            <a:r>
              <a:rPr lang="en-US" dirty="0"/>
              <a:t>residues (also referred to as "</a:t>
            </a:r>
            <a:r>
              <a:rPr lang="en-US" b="1" dirty="0"/>
              <a:t>active aldehydes")</a:t>
            </a:r>
            <a:endParaRPr lang="sr-Latn-RS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94E9FCB-5A26-592E-E1E8-9754447746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75" t="7576" r="34947" b="7564"/>
          <a:stretch/>
        </p:blipFill>
        <p:spPr>
          <a:xfrm>
            <a:off x="5103990" y="2272146"/>
            <a:ext cx="4040009" cy="448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5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2B6E58-7A34-D03C-F207-45FE3099BD8F}"/>
              </a:ext>
            </a:extLst>
          </p:cNvPr>
          <p:cNvSpPr txBox="1"/>
          <p:nvPr/>
        </p:nvSpPr>
        <p:spPr>
          <a:xfrm>
            <a:off x="2664693" y="9704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TPP ROLE IN TRANSLOCASE REACTIONS</a:t>
            </a:r>
            <a:endParaRPr lang="sr-Latn-R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BD3285-0811-1E8A-5DB2-FDCED0328F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565" b="51674"/>
          <a:stretch/>
        </p:blipFill>
        <p:spPr>
          <a:xfrm>
            <a:off x="166257" y="4501428"/>
            <a:ext cx="4784436" cy="21890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56A15E-8544-6EFF-FA4C-BC433606CE77}"/>
              </a:ext>
            </a:extLst>
          </p:cNvPr>
          <p:cNvSpPr txBox="1"/>
          <p:nvPr/>
        </p:nvSpPr>
        <p:spPr>
          <a:xfrm>
            <a:off x="110836" y="538969"/>
            <a:ext cx="903316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Transketolase catalyzes reactions in the carbohydrate metabolic pathway  in the cytosol, known as the </a:t>
            </a:r>
            <a:r>
              <a:rPr lang="en-US" b="1" dirty="0"/>
              <a:t>pentose phosphate pathway</a:t>
            </a:r>
            <a:r>
              <a:rPr lang="en-US" dirty="0"/>
              <a:t>. </a:t>
            </a:r>
          </a:p>
          <a:p>
            <a:r>
              <a:rPr lang="en-US" dirty="0"/>
              <a:t>One of the most important intermediates of this pathway is </a:t>
            </a:r>
            <a:r>
              <a:rPr lang="en-US" b="1" dirty="0"/>
              <a:t>ribose-5-phosphate</a:t>
            </a:r>
            <a:r>
              <a:rPr lang="en-US" dirty="0"/>
              <a:t> required for </a:t>
            </a:r>
            <a:r>
              <a:rPr lang="en-US" b="1" dirty="0"/>
              <a:t>nucleic and amino acids synthesis</a:t>
            </a:r>
            <a:r>
              <a:rPr lang="en-US" dirty="0"/>
              <a:t>. The pentose phosphate pathway supplies anabolic pathways including fatty acid synthesis with </a:t>
            </a:r>
            <a:r>
              <a:rPr lang="en-US" b="1" dirty="0"/>
              <a:t>NADPH+H+. </a:t>
            </a:r>
          </a:p>
          <a:p>
            <a:endParaRPr lang="en-US" dirty="0"/>
          </a:p>
          <a:p>
            <a:r>
              <a:rPr lang="en-US" dirty="0"/>
              <a:t>T</a:t>
            </a:r>
            <a:r>
              <a:rPr lang="sr-Latn-RS" dirty="0"/>
              <a:t>ransketolase catalyzes </a:t>
            </a:r>
            <a:r>
              <a:rPr lang="en-US" dirty="0"/>
              <a:t>the </a:t>
            </a:r>
            <a:r>
              <a:rPr lang="sr-Latn-RS" dirty="0"/>
              <a:t>cleavage of a carbon-carbon bond in keto sugars, transferring the </a:t>
            </a:r>
            <a:r>
              <a:rPr lang="en-US" b="1" dirty="0"/>
              <a:t>2C </a:t>
            </a:r>
            <a:r>
              <a:rPr lang="sr-Latn-RS" b="1" dirty="0"/>
              <a:t>glycolic aldehyde to aldose sugar acceptors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sr-Latn-RS" dirty="0"/>
              <a:t>In the pentose phosphate pathway: the </a:t>
            </a:r>
            <a:r>
              <a:rPr lang="sr-Latn-RS" b="1" dirty="0"/>
              <a:t>transfer</a:t>
            </a:r>
            <a:r>
              <a:rPr lang="sr-Latn-RS" dirty="0"/>
              <a:t> of a </a:t>
            </a:r>
            <a:r>
              <a:rPr lang="en-US" b="1" dirty="0"/>
              <a:t>2C</a:t>
            </a:r>
            <a:r>
              <a:rPr lang="sr-Latn-RS" b="1" dirty="0"/>
              <a:t> ketol from d-xylulose-5-phosphate to d-ribose-5-phosphate</a:t>
            </a:r>
            <a:r>
              <a:rPr lang="sr-Latn-RS" dirty="0"/>
              <a:t>, producing </a:t>
            </a:r>
            <a:r>
              <a:rPr lang="sr-Latn-RS" b="1" dirty="0"/>
              <a:t>d-sedoheptulose-7- phosphate</a:t>
            </a:r>
            <a:r>
              <a:rPr lang="sr-Latn-RS" dirty="0"/>
              <a:t>, and the transfer of a </a:t>
            </a:r>
            <a:r>
              <a:rPr lang="en-US" b="1" dirty="0"/>
              <a:t>2C</a:t>
            </a:r>
            <a:r>
              <a:rPr lang="sr-Latn-RS" b="1" dirty="0"/>
              <a:t> ketol from d-xylulose-5-phosphate to erythrose-4-phosphate</a:t>
            </a:r>
            <a:r>
              <a:rPr lang="sr-Latn-RS" dirty="0"/>
              <a:t>, forming </a:t>
            </a:r>
            <a:r>
              <a:rPr lang="sr-Latn-RS" b="1" dirty="0"/>
              <a:t>fructose-6-phosphate</a:t>
            </a:r>
            <a:r>
              <a:rPr lang="en-US" b="1" dirty="0"/>
              <a:t> and glyceraldehyde-3 phosphate. </a:t>
            </a:r>
            <a:endParaRPr lang="sr-Latn-R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217247-E38D-FC77-D1B9-6A134C2F3C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903" t="26747"/>
          <a:stretch/>
        </p:blipFill>
        <p:spPr>
          <a:xfrm>
            <a:off x="5407460" y="4399323"/>
            <a:ext cx="3658466" cy="239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439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E2C824-0D5B-7DE2-0700-0A6CCD2A09EC}"/>
              </a:ext>
            </a:extLst>
          </p:cNvPr>
          <p:cNvSpPr txBox="1"/>
          <p:nvPr/>
        </p:nvSpPr>
        <p:spPr>
          <a:xfrm>
            <a:off x="110836" y="79353"/>
            <a:ext cx="903316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                                                </a:t>
            </a:r>
            <a:r>
              <a:rPr lang="en-US" b="1" dirty="0"/>
              <a:t>VITAMIN B5 (PANTOTHENIC ACID)</a:t>
            </a:r>
          </a:p>
          <a:p>
            <a:r>
              <a:rPr lang="en-US" dirty="0" err="1"/>
              <a:t>Solubility:Water</a:t>
            </a:r>
            <a:endParaRPr lang="en-US" dirty="0"/>
          </a:p>
          <a:p>
            <a:r>
              <a:rPr lang="en-US" dirty="0"/>
              <a:t>Source: Chicken; beef; cereals; potatoes</a:t>
            </a:r>
          </a:p>
          <a:p>
            <a:endParaRPr lang="en-US" dirty="0"/>
          </a:p>
          <a:p>
            <a:r>
              <a:rPr lang="en-US" dirty="0"/>
              <a:t>Function</a:t>
            </a:r>
          </a:p>
          <a:p>
            <a:r>
              <a:rPr lang="en-US" dirty="0"/>
              <a:t>Constituent of </a:t>
            </a:r>
            <a:r>
              <a:rPr lang="en-US" b="1" dirty="0"/>
              <a:t>coenzyme A and fatty acid synthase</a:t>
            </a:r>
          </a:p>
          <a:p>
            <a:endParaRPr lang="en-US" dirty="0"/>
          </a:p>
          <a:p>
            <a:r>
              <a:rPr lang="en-US" dirty="0"/>
              <a:t>Deficiency</a:t>
            </a:r>
          </a:p>
          <a:p>
            <a:r>
              <a:rPr lang="en-US" dirty="0"/>
              <a:t>Vitamin B5 (pantothenic acid) is a constituent of CoA and fatty acid synthase. Deficiency is rarely seen, but when it does occur (usually in conjunction with other B vitamin deficiencies), it may present with dermatitis, hair loss, and GI upset.</a:t>
            </a:r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50B998-D6F4-148B-7129-6E15385E2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619" y="3429000"/>
            <a:ext cx="5929168" cy="324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202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B0B6D8-E61F-2D90-4B62-EE5657E5085F}"/>
              </a:ext>
            </a:extLst>
          </p:cNvPr>
          <p:cNvSpPr txBox="1"/>
          <p:nvPr/>
        </p:nvSpPr>
        <p:spPr>
          <a:xfrm>
            <a:off x="2714610" y="138545"/>
            <a:ext cx="3342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Biological Function of Vitamin B5</a:t>
            </a:r>
          </a:p>
          <a:p>
            <a:pPr algn="ctr"/>
            <a:r>
              <a:rPr lang="en-US" b="1" dirty="0"/>
              <a:t> -CoA -</a:t>
            </a:r>
            <a:endParaRPr lang="sr-Latn-R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59E695-99F5-0689-9865-019FFA363586}"/>
              </a:ext>
            </a:extLst>
          </p:cNvPr>
          <p:cNvSpPr txBox="1"/>
          <p:nvPr/>
        </p:nvSpPr>
        <p:spPr>
          <a:xfrm>
            <a:off x="83126" y="914400"/>
            <a:ext cx="90608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Coenzyme A is a </a:t>
            </a:r>
            <a:r>
              <a:rPr lang="en-US" dirty="0" err="1"/>
              <a:t>cosubstrate</a:t>
            </a:r>
            <a:r>
              <a:rPr lang="en-US" dirty="0"/>
              <a:t> of transferases that act as a </a:t>
            </a:r>
            <a:r>
              <a:rPr lang="en-US" b="1" dirty="0"/>
              <a:t>carrier of Acetyl and Acyl groups in carbohydrate, lipid, and protein metabolism.</a:t>
            </a:r>
          </a:p>
          <a:p>
            <a:endParaRPr lang="en-US" dirty="0"/>
          </a:p>
          <a:p>
            <a:r>
              <a:rPr lang="en-US" dirty="0"/>
              <a:t>Pantothenic acid (vitamin B5) is a precursor in the biosynthesis of coenzyme A (CoA) </a:t>
            </a:r>
          </a:p>
          <a:p>
            <a:r>
              <a:rPr lang="en-US" dirty="0"/>
              <a:t> </a:t>
            </a:r>
            <a:endParaRPr lang="sr-Latn-R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22A922-0598-AA2E-842A-1D39BD79E258}"/>
              </a:ext>
            </a:extLst>
          </p:cNvPr>
          <p:cNvSpPr txBox="1"/>
          <p:nvPr/>
        </p:nvSpPr>
        <p:spPr>
          <a:xfrm>
            <a:off x="6497781" y="381029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3′-phosphoadenosine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F57245-7384-774B-D06D-712C0CE04EFE}"/>
              </a:ext>
            </a:extLst>
          </p:cNvPr>
          <p:cNvSpPr txBox="1"/>
          <p:nvPr/>
        </p:nvSpPr>
        <p:spPr>
          <a:xfrm>
            <a:off x="4835236" y="3824559"/>
            <a:ext cx="5532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diphosphate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68E186-A0AE-A13B-1C16-4644ADA24637}"/>
              </a:ext>
            </a:extLst>
          </p:cNvPr>
          <p:cNvGrpSpPr/>
          <p:nvPr/>
        </p:nvGrpSpPr>
        <p:grpSpPr>
          <a:xfrm>
            <a:off x="41563" y="2963926"/>
            <a:ext cx="9060874" cy="3894074"/>
            <a:chOff x="41563" y="2963926"/>
            <a:chExt cx="9060874" cy="38940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C0A0600-497F-CD9C-2BFC-57A1F2FED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563" y="4466273"/>
              <a:ext cx="9060874" cy="239172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BD0DD85-B644-58AF-40BB-B717050D3B64}"/>
                </a:ext>
              </a:extLst>
            </p:cNvPr>
            <p:cNvSpPr txBox="1"/>
            <p:nvPr/>
          </p:nvSpPr>
          <p:spPr>
            <a:xfrm>
              <a:off x="3403600" y="3858722"/>
              <a:ext cx="55325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r-Latn-RS" dirty="0"/>
                <a:t>pantoic acid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128EA13-DB2D-8790-449D-8889B775444E}"/>
                </a:ext>
              </a:extLst>
            </p:cNvPr>
            <p:cNvSpPr txBox="1"/>
            <p:nvPr/>
          </p:nvSpPr>
          <p:spPr>
            <a:xfrm>
              <a:off x="1971964" y="3950705"/>
              <a:ext cx="55325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l-GR" dirty="0"/>
                <a:t>β-</a:t>
              </a:r>
              <a:r>
                <a:rPr lang="sr-Latn-RS" dirty="0"/>
                <a:t>alanine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C78B7E-1125-5321-0465-83A279730A4D}"/>
                </a:ext>
              </a:extLst>
            </p:cNvPr>
            <p:cNvSpPr txBox="1"/>
            <p:nvPr/>
          </p:nvSpPr>
          <p:spPr>
            <a:xfrm>
              <a:off x="350982" y="3943669"/>
              <a:ext cx="55325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r-Latn-RS" dirty="0"/>
                <a:t>cysteamine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71F19F0-3E7C-8F47-F251-1C884A43F345}"/>
                </a:ext>
              </a:extLst>
            </p:cNvPr>
            <p:cNvCxnSpPr/>
            <p:nvPr/>
          </p:nvCxnSpPr>
          <p:spPr>
            <a:xfrm>
              <a:off x="2050473" y="3804620"/>
              <a:ext cx="256308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4964788-9D58-5BF9-3350-031683D85EC7}"/>
                </a:ext>
              </a:extLst>
            </p:cNvPr>
            <p:cNvSpPr txBox="1"/>
            <p:nvPr/>
          </p:nvSpPr>
          <p:spPr>
            <a:xfrm>
              <a:off x="2563091" y="3411324"/>
              <a:ext cx="55325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r-Latn-RS" dirty="0"/>
                <a:t>Pantothenic acid 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2997DB4-A6CC-3973-9614-0327C167C16F}"/>
                </a:ext>
              </a:extLst>
            </p:cNvPr>
            <p:cNvCxnSpPr/>
            <p:nvPr/>
          </p:nvCxnSpPr>
          <p:spPr>
            <a:xfrm>
              <a:off x="350982" y="4268548"/>
              <a:ext cx="1200727" cy="907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4C8D592-09EB-34AF-180B-337E4059BF3B}"/>
                </a:ext>
              </a:extLst>
            </p:cNvPr>
            <p:cNvCxnSpPr>
              <a:cxnSpLocks/>
            </p:cNvCxnSpPr>
            <p:nvPr/>
          </p:nvCxnSpPr>
          <p:spPr>
            <a:xfrm>
              <a:off x="1971964" y="4292328"/>
              <a:ext cx="9698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2112110-8AA9-B5DC-B8FC-EC845AF3A13E}"/>
                </a:ext>
              </a:extLst>
            </p:cNvPr>
            <p:cNvCxnSpPr/>
            <p:nvPr/>
          </p:nvCxnSpPr>
          <p:spPr>
            <a:xfrm>
              <a:off x="3472873" y="4257689"/>
              <a:ext cx="114068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791E5EB-F4CD-566C-2EF1-CEFEF1A8F91A}"/>
                </a:ext>
              </a:extLst>
            </p:cNvPr>
            <p:cNvCxnSpPr/>
            <p:nvPr/>
          </p:nvCxnSpPr>
          <p:spPr>
            <a:xfrm>
              <a:off x="5024582" y="4257689"/>
              <a:ext cx="10322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81CF194-B187-ABFE-5E23-19A181ABE123}"/>
                </a:ext>
              </a:extLst>
            </p:cNvPr>
            <p:cNvCxnSpPr/>
            <p:nvPr/>
          </p:nvCxnSpPr>
          <p:spPr>
            <a:xfrm>
              <a:off x="6594764" y="4228054"/>
              <a:ext cx="202276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F33D50E-B272-84CA-D6F8-812020709983}"/>
                </a:ext>
              </a:extLst>
            </p:cNvPr>
            <p:cNvCxnSpPr/>
            <p:nvPr/>
          </p:nvCxnSpPr>
          <p:spPr>
            <a:xfrm>
              <a:off x="350982" y="3315855"/>
              <a:ext cx="448425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A18D096-EFF3-5E3A-D5D9-2957AEF2A9BA}"/>
                </a:ext>
              </a:extLst>
            </p:cNvPr>
            <p:cNvSpPr txBox="1"/>
            <p:nvPr/>
          </p:nvSpPr>
          <p:spPr>
            <a:xfrm>
              <a:off x="1386881" y="2963926"/>
              <a:ext cx="1321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Pantetheine</a:t>
              </a:r>
              <a:endParaRPr lang="sr-Latn-RS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662533FD-CD84-EC3B-4574-3841F9CDE2F7}"/>
              </a:ext>
            </a:extLst>
          </p:cNvPr>
          <p:cNvSpPr txBox="1"/>
          <p:nvPr/>
        </p:nvSpPr>
        <p:spPr>
          <a:xfrm>
            <a:off x="3100274" y="2308495"/>
            <a:ext cx="1761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Structure of CoA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33865546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662B46-477E-C8C1-FD43-4499FAA9CA3E}"/>
              </a:ext>
            </a:extLst>
          </p:cNvPr>
          <p:cNvSpPr txBox="1"/>
          <p:nvPr/>
        </p:nvSpPr>
        <p:spPr>
          <a:xfrm>
            <a:off x="2890981" y="120073"/>
            <a:ext cx="2842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FUNCTION OF COENZYME A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700BBD-8676-447D-997E-47DF529C0CB5}"/>
              </a:ext>
            </a:extLst>
          </p:cNvPr>
          <p:cNvSpPr txBox="1"/>
          <p:nvPr/>
        </p:nvSpPr>
        <p:spPr>
          <a:xfrm>
            <a:off x="92364" y="568881"/>
            <a:ext cx="9051636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Coenzyme A reacts with </a:t>
            </a:r>
            <a:r>
              <a:rPr lang="en-US" b="1" dirty="0"/>
              <a:t>acyl and acetyl groups through the thiol group of cysteamine </a:t>
            </a:r>
            <a:r>
              <a:rPr lang="en-US" dirty="0"/>
              <a:t>forming thioester derivatives, such as </a:t>
            </a:r>
            <a:r>
              <a:rPr lang="en-US" b="1" dirty="0"/>
              <a:t>acetyl-CoA, succinyl-CoA, malonyl-CoA, and 3-hydroxy-3-methylglutaryl (HMG)-CoA.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Coenzyme A and its acetyl derivatives are </a:t>
            </a:r>
            <a:r>
              <a:rPr lang="en-US" b="1" dirty="0"/>
              <a:t>required for reactions </a:t>
            </a:r>
            <a:r>
              <a:rPr lang="en-US" dirty="0"/>
              <a:t>that generate </a:t>
            </a:r>
            <a:r>
              <a:rPr lang="en-US" b="1" dirty="0"/>
              <a:t>energy</a:t>
            </a:r>
            <a:r>
              <a:rPr lang="en-US" dirty="0"/>
              <a:t> from the </a:t>
            </a:r>
            <a:r>
              <a:rPr lang="en-US" b="1" dirty="0"/>
              <a:t>degradation and oxidation of dietary fat, carbohydrates, and proteins. </a:t>
            </a:r>
          </a:p>
          <a:p>
            <a:endParaRPr lang="en-US" b="1" dirty="0"/>
          </a:p>
          <a:p>
            <a:r>
              <a:rPr lang="en-US" dirty="0"/>
              <a:t>Coenzyme A in the form of </a:t>
            </a:r>
            <a:r>
              <a:rPr lang="en-US" b="1" dirty="0"/>
              <a:t>acetyl-CoA and succinyl-CoA </a:t>
            </a:r>
            <a:r>
              <a:rPr lang="en-US" dirty="0"/>
              <a:t>is involved in the </a:t>
            </a:r>
            <a:r>
              <a:rPr lang="en-US" b="1" dirty="0"/>
              <a:t>citric acid cycle</a:t>
            </a:r>
            <a:r>
              <a:rPr lang="en-US" dirty="0"/>
              <a:t>, in the </a:t>
            </a:r>
            <a:r>
              <a:rPr lang="en-US" b="1" dirty="0"/>
              <a:t>synthesis of fatty acids, cholesterol, steroid hormones, vitamins A and D</a:t>
            </a:r>
            <a:r>
              <a:rPr lang="en-US" dirty="0"/>
              <a:t>, the neurotransmitter </a:t>
            </a:r>
            <a:r>
              <a:rPr lang="en-US" b="1" dirty="0"/>
              <a:t>acetylcholine</a:t>
            </a:r>
            <a:r>
              <a:rPr lang="en-US" dirty="0"/>
              <a:t>, and in the </a:t>
            </a:r>
            <a:r>
              <a:rPr lang="en-US" b="1" dirty="0"/>
              <a:t>fatty acid β-oxidation </a:t>
            </a:r>
            <a:r>
              <a:rPr lang="en-US" dirty="0"/>
              <a:t>pathway. </a:t>
            </a:r>
          </a:p>
          <a:p>
            <a:endParaRPr lang="en-US" dirty="0"/>
          </a:p>
          <a:p>
            <a:r>
              <a:rPr lang="en-US" dirty="0"/>
              <a:t>Coenzyme A derivatives are also required </a:t>
            </a:r>
          </a:p>
          <a:p>
            <a:r>
              <a:rPr lang="en-US" dirty="0"/>
              <a:t>for the </a:t>
            </a:r>
            <a:r>
              <a:rPr lang="en-US" b="1" dirty="0"/>
              <a:t>synthesis of the hormone melatonin</a:t>
            </a:r>
            <a:r>
              <a:rPr lang="en-US" dirty="0"/>
              <a:t>, </a:t>
            </a:r>
          </a:p>
          <a:p>
            <a:r>
              <a:rPr lang="en-US" dirty="0"/>
              <a:t>and for a component of hemoglobin </a:t>
            </a:r>
          </a:p>
          <a:p>
            <a:r>
              <a:rPr lang="en-US" dirty="0"/>
              <a:t>called </a:t>
            </a:r>
            <a:r>
              <a:rPr lang="en-US" b="1" dirty="0"/>
              <a:t>heme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Metabolism of </a:t>
            </a:r>
            <a:r>
              <a:rPr lang="en-US" b="1" dirty="0"/>
              <a:t>many drugs and toxins </a:t>
            </a:r>
          </a:p>
          <a:p>
            <a:r>
              <a:rPr lang="en-US" b="1" dirty="0"/>
              <a:t>by the liver </a:t>
            </a:r>
            <a:r>
              <a:rPr lang="en-US" dirty="0"/>
              <a:t>requires coenzyme A</a:t>
            </a:r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1D77CD-19A8-4827-0575-7F1D56A34D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35" r="4367" b="9760"/>
          <a:stretch/>
        </p:blipFill>
        <p:spPr>
          <a:xfrm>
            <a:off x="4718483" y="3574473"/>
            <a:ext cx="4333153" cy="328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058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0BE116-F980-7EC3-5B84-4BFDB150F519}"/>
              </a:ext>
            </a:extLst>
          </p:cNvPr>
          <p:cNvSpPr txBox="1"/>
          <p:nvPr/>
        </p:nvSpPr>
        <p:spPr>
          <a:xfrm>
            <a:off x="78509" y="845372"/>
            <a:ext cx="90654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Coenzymes that act as carriers of specific functional groups (</a:t>
            </a:r>
            <a:r>
              <a:rPr lang="en-US" b="1" dirty="0"/>
              <a:t>NH2 and CO2</a:t>
            </a:r>
            <a:r>
              <a:rPr lang="en-US" dirty="0"/>
              <a:t>):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PLP ( pyridoxal and pyridoxamine phosphate</a:t>
            </a:r>
            <a:r>
              <a:rPr lang="en-US" dirty="0"/>
              <a:t> – derived from vitamin B6 – transamination and decarboxylation reactions)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C87FA7-A3CF-9A9B-0277-CD7C87813804}"/>
              </a:ext>
            </a:extLst>
          </p:cNvPr>
          <p:cNvSpPr txBox="1"/>
          <p:nvPr/>
        </p:nvSpPr>
        <p:spPr>
          <a:xfrm>
            <a:off x="1376218" y="175492"/>
            <a:ext cx="6865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COENZYME OF TRANSFERASES AS CARRIERS OF FUNCTIONAL GROUPS</a:t>
            </a:r>
            <a:endParaRPr lang="sr-Latn-R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D157CE-9D4B-174B-709D-59A432E3B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131" y="2818085"/>
            <a:ext cx="5769737" cy="234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6148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72493F4-D444-1337-C5C1-B939C4868985}"/>
              </a:ext>
            </a:extLst>
          </p:cNvPr>
          <p:cNvSpPr txBox="1"/>
          <p:nvPr/>
        </p:nvSpPr>
        <p:spPr>
          <a:xfrm>
            <a:off x="83127" y="210609"/>
            <a:ext cx="8903855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Latn-RS" b="1" dirty="0"/>
              <a:t>Vitamin B6</a:t>
            </a:r>
            <a:r>
              <a:rPr lang="en-US" b="1" dirty="0"/>
              <a:t> (PIRIDOXIN)</a:t>
            </a:r>
            <a:endParaRPr lang="sr-Latn-RS" b="1" dirty="0"/>
          </a:p>
          <a:p>
            <a:r>
              <a:rPr lang="sr-Latn-RS" dirty="0"/>
              <a:t>Solubility</a:t>
            </a:r>
            <a:r>
              <a:rPr lang="en-US" dirty="0"/>
              <a:t>: </a:t>
            </a:r>
            <a:r>
              <a:rPr lang="sr-Latn-RS" dirty="0"/>
              <a:t>Water</a:t>
            </a:r>
          </a:p>
          <a:p>
            <a:r>
              <a:rPr lang="sr-Latn-RS" dirty="0"/>
              <a:t>Source</a:t>
            </a:r>
            <a:r>
              <a:rPr lang="en-US" dirty="0"/>
              <a:t>: </a:t>
            </a:r>
            <a:r>
              <a:rPr lang="sr-Latn-RS" dirty="0"/>
              <a:t>Cereals; soy; liver</a:t>
            </a:r>
          </a:p>
          <a:p>
            <a:r>
              <a:rPr lang="sr-Latn-RS" dirty="0"/>
              <a:t>Function</a:t>
            </a:r>
          </a:p>
          <a:p>
            <a:r>
              <a:rPr lang="sr-Latn-RS" dirty="0"/>
              <a:t>Precursor for pyridoxal phosphate; involved in heme synthesis.</a:t>
            </a:r>
          </a:p>
          <a:p>
            <a:endParaRPr lang="sr-Latn-RS" dirty="0"/>
          </a:p>
          <a:p>
            <a:r>
              <a:rPr lang="sr-Latn-RS" dirty="0"/>
              <a:t>Vitamin B6 (Pyridoxine) Deficiency</a:t>
            </a:r>
          </a:p>
          <a:p>
            <a:r>
              <a:rPr lang="sr-Latn-RS" dirty="0"/>
              <a:t>Caused by dietary malnutrition, alcoholism, pregnancy, certain metabolic diseases (eg, homocystinuria), or certain pharmacologic agents (isoniazid, penicillamine, oral contraceptives)</a:t>
            </a:r>
            <a:endParaRPr lang="en-US" dirty="0"/>
          </a:p>
          <a:p>
            <a:endParaRPr lang="sr-Latn-RS" dirty="0"/>
          </a:p>
          <a:p>
            <a:r>
              <a:rPr lang="sr-Latn-RS" dirty="0"/>
              <a:t>Clinical Manifestations</a:t>
            </a:r>
            <a:endParaRPr lang="en-US" dirty="0"/>
          </a:p>
          <a:p>
            <a:r>
              <a:rPr lang="sr-Latn-RS" dirty="0"/>
              <a:t>irritability, depression, dermatitis, and glossitis.</a:t>
            </a:r>
            <a:endParaRPr lang="en-US" dirty="0"/>
          </a:p>
          <a:p>
            <a:r>
              <a:rPr lang="sr-Latn-RS" dirty="0"/>
              <a:t> More severe deficiency manifests as </a:t>
            </a:r>
            <a:endParaRPr lang="en-US" dirty="0"/>
          </a:p>
          <a:p>
            <a:r>
              <a:rPr lang="sr-Latn-RS" dirty="0"/>
              <a:t>peripheral neuropathy, seizures, and </a:t>
            </a:r>
            <a:endParaRPr lang="en-US" dirty="0"/>
          </a:p>
          <a:p>
            <a:r>
              <a:rPr lang="sr-Latn-RS" dirty="0"/>
              <a:t>sideroblastic anemia.</a:t>
            </a:r>
          </a:p>
          <a:p>
            <a:endParaRPr lang="sr-Latn-RS" dirty="0"/>
          </a:p>
          <a:p>
            <a:r>
              <a:rPr lang="sr-Latn-RS" dirty="0"/>
              <a:t>Toxicity</a:t>
            </a:r>
          </a:p>
          <a:p>
            <a:r>
              <a:rPr lang="sr-Latn-RS" dirty="0"/>
              <a:t>Vitamin B6 toxicity can occur in patients receiving</a:t>
            </a:r>
            <a:endParaRPr lang="en-US" dirty="0"/>
          </a:p>
          <a:p>
            <a:r>
              <a:rPr lang="sr-Latn-RS" dirty="0"/>
              <a:t> large doses of vitamin B6 over a long time. </a:t>
            </a:r>
            <a:endParaRPr lang="en-US" dirty="0"/>
          </a:p>
          <a:p>
            <a:r>
              <a:rPr lang="sr-Latn-RS" dirty="0"/>
              <a:t>It generally manifests as sensory neuropathy, </a:t>
            </a:r>
            <a:endParaRPr lang="en-US" dirty="0"/>
          </a:p>
          <a:p>
            <a:r>
              <a:rPr lang="sr-Latn-RS" dirty="0"/>
              <a:t>which can be irreversible.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6DFF5D-255E-5B69-E21C-BCCFCAB55E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7" t="3071" r="1966" b="9495"/>
          <a:stretch/>
        </p:blipFill>
        <p:spPr>
          <a:xfrm>
            <a:off x="5135418" y="2909456"/>
            <a:ext cx="3851563" cy="352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0987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886EE6-71A2-B655-4776-B46FF5EBF447}"/>
              </a:ext>
            </a:extLst>
          </p:cNvPr>
          <p:cNvSpPr txBox="1"/>
          <p:nvPr/>
        </p:nvSpPr>
        <p:spPr>
          <a:xfrm>
            <a:off x="83127" y="790184"/>
            <a:ext cx="897774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Vitamin B6 is a precursor for </a:t>
            </a:r>
            <a:r>
              <a:rPr lang="en-US" b="1" dirty="0"/>
              <a:t>pyridoxal phosphate</a:t>
            </a:r>
            <a:r>
              <a:rPr lang="en-US" dirty="0"/>
              <a:t>, a coenzyme  that acts as a </a:t>
            </a:r>
            <a:r>
              <a:rPr lang="en-US" b="1" dirty="0"/>
              <a:t>carrier of amine groups </a:t>
            </a:r>
            <a:r>
              <a:rPr lang="en-US" dirty="0"/>
              <a:t>during the </a:t>
            </a:r>
            <a:r>
              <a:rPr lang="en-US" b="1" dirty="0"/>
              <a:t>transamination</a:t>
            </a:r>
            <a:r>
              <a:rPr lang="en-US" dirty="0"/>
              <a:t> reaction in the catabolism of amino acids.</a:t>
            </a:r>
          </a:p>
          <a:p>
            <a:r>
              <a:rPr lang="en-US" dirty="0"/>
              <a:t> PLP is a cofactor for </a:t>
            </a:r>
            <a:r>
              <a:rPr lang="en-US" b="1" dirty="0"/>
              <a:t>cystathionine synthase during methionine metabolism</a:t>
            </a:r>
            <a:r>
              <a:rPr lang="en-US" dirty="0"/>
              <a:t> and a cofactor during other </a:t>
            </a:r>
            <a:r>
              <a:rPr lang="en-US" b="1" dirty="0"/>
              <a:t>deamination, decarboxylation and trans-</a:t>
            </a:r>
            <a:r>
              <a:rPr lang="en-US" b="1" dirty="0" err="1"/>
              <a:t>sulfuration</a:t>
            </a:r>
            <a:r>
              <a:rPr lang="en-US" b="1" dirty="0"/>
              <a:t> reactions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Pyridoxal phosphate is also involved in the </a:t>
            </a:r>
            <a:r>
              <a:rPr lang="en-US" b="1" dirty="0"/>
              <a:t>synthesis of heme</a:t>
            </a:r>
            <a:r>
              <a:rPr lang="en-US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D82AEE-EABB-D4E3-B096-FCCD1F539B47}"/>
              </a:ext>
            </a:extLst>
          </p:cNvPr>
          <p:cNvSpPr txBox="1"/>
          <p:nvPr/>
        </p:nvSpPr>
        <p:spPr>
          <a:xfrm>
            <a:off x="2943765" y="73892"/>
            <a:ext cx="4013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BIOLOGICAL FUNCTION OF PYRIDOXINE </a:t>
            </a:r>
            <a:endParaRPr lang="sr-Latn-R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CE0C84-CBEB-B966-9CB7-F9E932CF03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42" t="10098" r="22534" b="20476"/>
          <a:stretch/>
        </p:blipFill>
        <p:spPr>
          <a:xfrm>
            <a:off x="5098473" y="3003678"/>
            <a:ext cx="3856181" cy="31939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A3CF9F-855B-806B-69F9-FDB2BCF9D3A2}"/>
              </a:ext>
            </a:extLst>
          </p:cNvPr>
          <p:cNvSpPr txBox="1"/>
          <p:nvPr/>
        </p:nvSpPr>
        <p:spPr>
          <a:xfrm>
            <a:off x="83127" y="3336187"/>
            <a:ext cx="476134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V</a:t>
            </a:r>
            <a:r>
              <a:rPr lang="sr-Latn-RS" dirty="0"/>
              <a:t>itamin B6 </a:t>
            </a:r>
            <a:r>
              <a:rPr lang="en-US" dirty="0"/>
              <a:t>can be found in </a:t>
            </a:r>
            <a:r>
              <a:rPr lang="sr-Latn-RS" dirty="0"/>
              <a:t>six forms, namely </a:t>
            </a:r>
            <a:r>
              <a:rPr lang="sr-Latn-RS" b="1" dirty="0"/>
              <a:t>pyridoxal, pyridoxine, pyridoxamine, and their phosphorylated forms</a:t>
            </a:r>
            <a:r>
              <a:rPr lang="sr-Latn-RS" dirty="0"/>
              <a:t>.</a:t>
            </a:r>
            <a:endParaRPr lang="en-US" dirty="0"/>
          </a:p>
          <a:p>
            <a:endParaRPr lang="en-US" dirty="0"/>
          </a:p>
          <a:p>
            <a:r>
              <a:rPr lang="sr-Latn-RS" dirty="0"/>
              <a:t> The phosphate ester derivative </a:t>
            </a:r>
            <a:r>
              <a:rPr lang="sr-Latn-RS" b="1" dirty="0"/>
              <a:t>pyridoxal 5'-phosphate (PLP) is the bioactive coenzyme </a:t>
            </a:r>
            <a:r>
              <a:rPr lang="sr-Latn-RS" dirty="0"/>
              <a:t>form involved in over 4% of all enzymatic reactions </a:t>
            </a:r>
          </a:p>
        </p:txBody>
      </p:sp>
    </p:spTree>
    <p:extLst>
      <p:ext uri="{BB962C8B-B14F-4D97-AF65-F5344CB8AC3E}">
        <p14:creationId xmlns:p14="http://schemas.microsoft.com/office/powerpoint/2010/main" val="3183485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136AE56-D89E-BF97-64E0-1B46269D3CFD}"/>
              </a:ext>
            </a:extLst>
          </p:cNvPr>
          <p:cNvSpPr txBox="1"/>
          <p:nvPr/>
        </p:nvSpPr>
        <p:spPr>
          <a:xfrm>
            <a:off x="1879844" y="0"/>
            <a:ext cx="87045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Many biological coenzymes are vitamin B derivatives</a:t>
            </a:r>
            <a:endParaRPr lang="sr-Latn-R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B372697-834D-7B90-FDF5-897869991599}"/>
              </a:ext>
            </a:extLst>
          </p:cNvPr>
          <p:cNvGrpSpPr/>
          <p:nvPr/>
        </p:nvGrpSpPr>
        <p:grpSpPr>
          <a:xfrm>
            <a:off x="2024108" y="435005"/>
            <a:ext cx="5020323" cy="6377695"/>
            <a:chOff x="2024108" y="435005"/>
            <a:chExt cx="5020323" cy="637769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D247848-0A91-5C51-4CE5-109ACAD1EB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710" t="11466" r="36213" b="37099"/>
            <a:stretch/>
          </p:blipFill>
          <p:spPr>
            <a:xfrm>
              <a:off x="2024108" y="435005"/>
              <a:ext cx="4944863" cy="264554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DD0A565-B418-63D9-7992-0A8957A33F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0370" t="8176" r="35144" b="20965"/>
            <a:stretch/>
          </p:blipFill>
          <p:spPr>
            <a:xfrm>
              <a:off x="2099568" y="3101833"/>
              <a:ext cx="4944863" cy="246446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FC35B60-BA18-34BE-85EF-B3F2757A3C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000" t="34077" r="36699" b="38652"/>
            <a:stretch/>
          </p:blipFill>
          <p:spPr>
            <a:xfrm>
              <a:off x="2024108" y="5566299"/>
              <a:ext cx="4873841" cy="1246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31651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7C207A-B59B-4C20-EE0A-81A164FBA032}"/>
              </a:ext>
            </a:extLst>
          </p:cNvPr>
          <p:cNvSpPr txBox="1"/>
          <p:nvPr/>
        </p:nvSpPr>
        <p:spPr>
          <a:xfrm>
            <a:off x="0" y="277091"/>
            <a:ext cx="91440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dirty="0"/>
              <a:t>Transamination reaction is useful in nitrogen metabolism, especially in preventing the accumulation of NH3 which is degraded by the urea cycle.</a:t>
            </a:r>
          </a:p>
          <a:p>
            <a:endParaRPr lang="en-US" dirty="0"/>
          </a:p>
          <a:p>
            <a:r>
              <a:rPr lang="en-US" dirty="0"/>
              <a:t>Transamination also generates alpha keto-acid which can be used in metabolism (Krebs cycle) whenever energy is required.</a:t>
            </a:r>
          </a:p>
          <a:p>
            <a:endParaRPr lang="en-US" dirty="0"/>
          </a:p>
          <a:p>
            <a:r>
              <a:rPr lang="en-US" dirty="0"/>
              <a:t>Pyridoxal phosphate is covalently linked to transaminase by the formation of a </a:t>
            </a:r>
            <a:r>
              <a:rPr lang="en-US" b="1" dirty="0"/>
              <a:t>Schiff base between its aldehyde group and the ε-amino group of a specific </a:t>
            </a:r>
            <a:r>
              <a:rPr lang="en-US" b="1" dirty="0" err="1"/>
              <a:t>lysyl</a:t>
            </a:r>
            <a:r>
              <a:rPr lang="en-US" b="1" dirty="0"/>
              <a:t> residue at the active site </a:t>
            </a:r>
            <a:r>
              <a:rPr lang="en-US" dirty="0"/>
              <a:t>and held noncovalently through its positively charged nitrogen atom and the negatively charged phosphate group</a:t>
            </a:r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A3A6BF-C1E9-382D-F2E8-1AA6AC95D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960" y="3599440"/>
            <a:ext cx="6057900" cy="30765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95725B-BC8D-5F80-16B6-591D086DD3D8}"/>
              </a:ext>
            </a:extLst>
          </p:cNvPr>
          <p:cNvSpPr txBox="1"/>
          <p:nvPr/>
        </p:nvSpPr>
        <p:spPr>
          <a:xfrm>
            <a:off x="2923310" y="4391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Use of PLP in </a:t>
            </a:r>
            <a:r>
              <a:rPr lang="sr-Latn-RS" b="1" dirty="0"/>
              <a:t>Transamination</a:t>
            </a:r>
          </a:p>
        </p:txBody>
      </p:sp>
    </p:spTree>
    <p:extLst>
      <p:ext uri="{BB962C8B-B14F-4D97-AF65-F5344CB8AC3E}">
        <p14:creationId xmlns:p14="http://schemas.microsoft.com/office/powerpoint/2010/main" val="10286667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920EF5-31F6-CE6D-BD28-19DE8AB89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839" y="2205771"/>
            <a:ext cx="6462320" cy="12802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2BF4D9-2ACD-0604-4E08-8F94E240C0F2}"/>
              </a:ext>
            </a:extLst>
          </p:cNvPr>
          <p:cNvSpPr txBox="1"/>
          <p:nvPr/>
        </p:nvSpPr>
        <p:spPr>
          <a:xfrm>
            <a:off x="2923310" y="4391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Use of PLP in </a:t>
            </a:r>
            <a:r>
              <a:rPr lang="sr-Latn-RS" b="1" dirty="0"/>
              <a:t>Transamination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43F22F-B559-55F3-3788-96CEB529FA7D}"/>
              </a:ext>
            </a:extLst>
          </p:cNvPr>
          <p:cNvSpPr txBox="1"/>
          <p:nvPr/>
        </p:nvSpPr>
        <p:spPr>
          <a:xfrm>
            <a:off x="0" y="605181"/>
            <a:ext cx="914399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During the transamination reaction, transaminase transfers an amino group from one amino acid first to PLP which becomes pyridoxamine phosphate, and then the same amino group to the alpha-keto acid generating a new amino acid and new alpha-keto acid.</a:t>
            </a:r>
          </a:p>
          <a:p>
            <a:r>
              <a:rPr lang="en-US" dirty="0"/>
              <a:t>All of the amino acids except lysine, threonine, proline, and hydroxyproline participate in transamination reactions.</a:t>
            </a:r>
            <a:endParaRPr lang="sr-Latn-R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5FDFFC-1A7E-ABD7-0E95-F691F6FBD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814" y="4451927"/>
            <a:ext cx="4838700" cy="23621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7FE2F3-ED3E-A5CE-E366-CA9C3FAAEB19}"/>
              </a:ext>
            </a:extLst>
          </p:cNvPr>
          <p:cNvSpPr txBox="1"/>
          <p:nvPr/>
        </p:nvSpPr>
        <p:spPr>
          <a:xfrm>
            <a:off x="87744" y="3645819"/>
            <a:ext cx="89685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Two transaminases (ALT and AST) whose activities in serum are used as indicate liver damage catalyze the following reactions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08280385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04BECF-9CB0-9AA0-C54C-82EE43C9422B}"/>
              </a:ext>
            </a:extLst>
          </p:cNvPr>
          <p:cNvSpPr txBox="1"/>
          <p:nvPr/>
        </p:nvSpPr>
        <p:spPr>
          <a:xfrm>
            <a:off x="2842424" y="73890"/>
            <a:ext cx="3459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USE OF PLP IN DECARBOXYLATION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770811-9DFF-9323-5E6C-CFEEA8821BDE}"/>
              </a:ext>
            </a:extLst>
          </p:cNvPr>
          <p:cNvSpPr txBox="1"/>
          <p:nvPr/>
        </p:nvSpPr>
        <p:spPr>
          <a:xfrm>
            <a:off x="0" y="549808"/>
            <a:ext cx="9143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Pyridoxal phosphate acts as a </a:t>
            </a:r>
            <a:r>
              <a:rPr lang="en-US" dirty="0"/>
              <a:t>coenzyme</a:t>
            </a:r>
            <a:r>
              <a:rPr lang="sr-Latn-RS" dirty="0"/>
              <a:t> in the synthesis of different biogenic amines </a:t>
            </a:r>
            <a:r>
              <a:rPr lang="en-US" dirty="0"/>
              <a:t>by decarboxylation </a:t>
            </a:r>
            <a:r>
              <a:rPr lang="sr-Latn-RS" dirty="0"/>
              <a:t>that regulate sleep </a:t>
            </a:r>
            <a:r>
              <a:rPr lang="en-US" dirty="0"/>
              <a:t>behavior</a:t>
            </a:r>
            <a:r>
              <a:rPr lang="sr-Latn-RS" dirty="0"/>
              <a:t>, blood pressure, nerve impulse transmission, inhibition of </a:t>
            </a:r>
            <a:r>
              <a:rPr lang="en-US" dirty="0"/>
              <a:t>neurotransmitters</a:t>
            </a:r>
            <a:r>
              <a:rPr lang="sr-Latn-RS" dirty="0"/>
              <a:t>, </a:t>
            </a:r>
            <a:r>
              <a:rPr lang="en-US" dirty="0"/>
              <a:t>and </a:t>
            </a:r>
            <a:r>
              <a:rPr lang="sr-Latn-RS" dirty="0"/>
              <a:t>packaging of DNA.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3CFB49-317E-787D-C258-4F1C53C445D0}"/>
              </a:ext>
            </a:extLst>
          </p:cNvPr>
          <p:cNvSpPr txBox="1"/>
          <p:nvPr/>
        </p:nvSpPr>
        <p:spPr>
          <a:xfrm>
            <a:off x="143163" y="157972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Decarboxylation of tryptophan</a:t>
            </a:r>
            <a:r>
              <a:rPr lang="en-US" b="1" dirty="0"/>
              <a:t> to serotonin</a:t>
            </a:r>
            <a:endParaRPr lang="sr-Latn-R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9E17A5-90A4-EC4F-9B09-6FE4695B62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797" t="21227" r="7677" b="34063"/>
          <a:stretch/>
        </p:blipFill>
        <p:spPr>
          <a:xfrm>
            <a:off x="1117599" y="1949056"/>
            <a:ext cx="2456871" cy="49331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2B5F02-CBE5-13CF-D072-76C22145C0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3767264"/>
            <a:ext cx="4974502" cy="26193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9AE669-074D-0DFF-6817-F12B813E74B8}"/>
              </a:ext>
            </a:extLst>
          </p:cNvPr>
          <p:cNvSpPr txBox="1"/>
          <p:nvPr/>
        </p:nvSpPr>
        <p:spPr>
          <a:xfrm>
            <a:off x="4304145" y="3429000"/>
            <a:ext cx="3880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Decarboxylation of glutamate to GABA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31336561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4DD237-9299-4FCF-0FF6-366EF4640134}"/>
              </a:ext>
            </a:extLst>
          </p:cNvPr>
          <p:cNvSpPr txBox="1"/>
          <p:nvPr/>
        </p:nvSpPr>
        <p:spPr>
          <a:xfrm>
            <a:off x="0" y="632983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Coenzymes that act as </a:t>
            </a:r>
            <a:r>
              <a:rPr lang="en-US" b="1" dirty="0"/>
              <a:t>carriers of phosphate, adenyl, and adenosyl groups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ATP and GTP</a:t>
            </a:r>
            <a:r>
              <a:rPr lang="en-US" dirty="0"/>
              <a:t> ( adenosyl and </a:t>
            </a:r>
            <a:r>
              <a:rPr lang="en-US" dirty="0" err="1"/>
              <a:t>guanosyl</a:t>
            </a:r>
            <a:r>
              <a:rPr lang="en-US" dirty="0"/>
              <a:t> three phosphate – kinase and nucleotide transferases)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6E3688-D126-E46A-18B6-DB4262419831}"/>
              </a:ext>
            </a:extLst>
          </p:cNvPr>
          <p:cNvSpPr txBox="1"/>
          <p:nvPr/>
        </p:nvSpPr>
        <p:spPr>
          <a:xfrm>
            <a:off x="2881746" y="83127"/>
            <a:ext cx="309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COENZYMES OF TRANSERASES</a:t>
            </a:r>
            <a:endParaRPr lang="sr-Latn-R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0E7F09-F2EF-A555-71A8-470370FD9B88}"/>
              </a:ext>
            </a:extLst>
          </p:cNvPr>
          <p:cNvSpPr txBox="1"/>
          <p:nvPr/>
        </p:nvSpPr>
        <p:spPr>
          <a:xfrm>
            <a:off x="0" y="1710373"/>
            <a:ext cx="907010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ATP is the main source of energy for most cellular processes. </a:t>
            </a:r>
          </a:p>
          <a:p>
            <a:r>
              <a:rPr lang="en-US" dirty="0"/>
              <a:t>ATP is made of three main components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Adenine</a:t>
            </a:r>
            <a:r>
              <a:rPr lang="en-US" dirty="0"/>
              <a:t>, a nitrogenous purine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Five-carbon </a:t>
            </a:r>
            <a:r>
              <a:rPr lang="en-US" b="1" dirty="0"/>
              <a:t>ribose</a:t>
            </a:r>
            <a:r>
              <a:rPr lang="en-US" dirty="0"/>
              <a:t> sugar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</a:t>
            </a:r>
            <a:r>
              <a:rPr lang="en-US" b="1" dirty="0"/>
              <a:t>triphosphate</a:t>
            </a:r>
            <a:r>
              <a:rPr lang="en-US" dirty="0"/>
              <a:t> chain consisting of three phosphate groups connected by high-energy </a:t>
            </a:r>
            <a:r>
              <a:rPr lang="en-US" dirty="0" err="1"/>
              <a:t>phosphoanhydride</a:t>
            </a:r>
            <a:r>
              <a:rPr lang="en-US" dirty="0"/>
              <a:t> bonds, each when hydrolyzed releases about 7kCal of energy used by the cell in several metabolic processes as well as in the synthesis of macromolecules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The gamma and beta phosphate bond contains the highest energy among the three. </a:t>
            </a:r>
            <a:endParaRPr lang="sr-Latn-R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E9F2E0-397B-ACDC-36EE-A7F10F229F6C}"/>
              </a:ext>
            </a:extLst>
          </p:cNvPr>
          <p:cNvSpPr txBox="1"/>
          <p:nvPr/>
        </p:nvSpPr>
        <p:spPr>
          <a:xfrm>
            <a:off x="3886444" y="1367505"/>
            <a:ext cx="543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ATP</a:t>
            </a:r>
            <a:endParaRPr lang="sr-Latn-R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E2425C-38B5-59CD-995D-F06C51718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858" y="4320790"/>
            <a:ext cx="6011087" cy="253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445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E0B0F0-5480-8250-B050-56AC661C5EB0}"/>
              </a:ext>
            </a:extLst>
          </p:cNvPr>
          <p:cNvSpPr txBox="1"/>
          <p:nvPr/>
        </p:nvSpPr>
        <p:spPr>
          <a:xfrm>
            <a:off x="3569855" y="11083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Synthesis of ATP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BA6451-87C0-25F3-16C7-DEC085666A67}"/>
              </a:ext>
            </a:extLst>
          </p:cNvPr>
          <p:cNvSpPr txBox="1"/>
          <p:nvPr/>
        </p:nvSpPr>
        <p:spPr>
          <a:xfrm>
            <a:off x="113145" y="586847"/>
            <a:ext cx="896619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ATP can be synthesized in two main ways involving multiple biochemical pathways in the presence of oxygen from cellular respiration, beta-oxidation, ketosis, lipid, and protein catabolism, as well as under anaerobic conditions</a:t>
            </a:r>
          </a:p>
          <a:p>
            <a:endParaRPr lang="en-US" dirty="0"/>
          </a:p>
          <a:p>
            <a:r>
              <a:rPr lang="en-US" dirty="0"/>
              <a:t>1</a:t>
            </a:r>
            <a:r>
              <a:rPr lang="en-US" b="1" dirty="0"/>
              <a:t>. Substrate-level Phosphorylation</a:t>
            </a:r>
          </a:p>
          <a:p>
            <a:r>
              <a:rPr lang="en-US" dirty="0"/>
              <a:t>Here, the phosphate group is directly transferred from a substrate to ADP, producing ATP. It occurs in </a:t>
            </a:r>
            <a:r>
              <a:rPr lang="en-US" b="1" dirty="0"/>
              <a:t>glycolysis and the citric acid cycle</a:t>
            </a:r>
            <a:r>
              <a:rPr lang="en-US" dirty="0"/>
              <a:t> during cellular respiration.</a:t>
            </a:r>
          </a:p>
          <a:p>
            <a:endParaRPr lang="en-US" dirty="0"/>
          </a:p>
          <a:p>
            <a:r>
              <a:rPr lang="en-US" b="1" dirty="0"/>
              <a:t>In Glycolysis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Conversion of 1,3-bisphosphoglycerate to 3-phosphoglycerate catalyzed by the enzyme </a:t>
            </a:r>
            <a:r>
              <a:rPr lang="en-US" b="1" dirty="0"/>
              <a:t>phosphoglycerate kinase.</a:t>
            </a:r>
          </a:p>
          <a:p>
            <a:r>
              <a:rPr lang="en-US" dirty="0"/>
              <a:t>1,3-bisphosphoglycerate + ADP + Pi → 3-phosphoglycerate + </a:t>
            </a:r>
            <a:r>
              <a:rPr lang="en-US" b="1" dirty="0"/>
              <a:t>ATP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Conversion of phosphoenolpyruvate to pyruvate catalyzed by </a:t>
            </a:r>
            <a:r>
              <a:rPr lang="en-US" b="1" dirty="0"/>
              <a:t>pyruvate kinase</a:t>
            </a:r>
          </a:p>
          <a:p>
            <a:r>
              <a:rPr lang="en-US" dirty="0"/>
              <a:t>Phosphoenolpyruvate + ADP + Pi → pyruvate + </a:t>
            </a:r>
            <a:r>
              <a:rPr lang="en-US" b="1" dirty="0"/>
              <a:t>ATP</a:t>
            </a:r>
          </a:p>
          <a:p>
            <a:endParaRPr lang="en-US" dirty="0"/>
          </a:p>
          <a:p>
            <a:endParaRPr lang="en-US" b="1" dirty="0"/>
          </a:p>
          <a:p>
            <a:r>
              <a:rPr lang="en-US" b="1" dirty="0"/>
              <a:t>In Krebs Cycle</a:t>
            </a:r>
          </a:p>
          <a:p>
            <a:r>
              <a:rPr lang="en-US" dirty="0"/>
              <a:t>Conversion of succinyl-CoA to succinate catalyzed by the </a:t>
            </a:r>
            <a:r>
              <a:rPr lang="en-US" b="1" dirty="0"/>
              <a:t>succinyl-CoA synthetase</a:t>
            </a:r>
          </a:p>
          <a:p>
            <a:r>
              <a:rPr lang="en-US" dirty="0"/>
              <a:t>Succinyl-CoA + GDP + Pi → succinate + </a:t>
            </a:r>
            <a:r>
              <a:rPr lang="en-US" b="1" dirty="0"/>
              <a:t>GTP</a:t>
            </a:r>
            <a:r>
              <a:rPr lang="en-US" dirty="0"/>
              <a:t> + CoA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2688215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E33DB1-9321-B39D-5ECE-5622882AB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803564"/>
            <a:ext cx="3507649" cy="29925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7D0998-54BC-2C6C-F4A1-D504AD5AA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427" y="803565"/>
            <a:ext cx="2746999" cy="29925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4DD6DE-0BAD-0044-AE22-8510FC7E597D}"/>
              </a:ext>
            </a:extLst>
          </p:cNvPr>
          <p:cNvSpPr txBox="1"/>
          <p:nvPr/>
        </p:nvSpPr>
        <p:spPr>
          <a:xfrm>
            <a:off x="2673927" y="27593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Substrate-level Phosphorylation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693146-583C-A4A8-DBEC-2A236A939871}"/>
              </a:ext>
            </a:extLst>
          </p:cNvPr>
          <p:cNvSpPr txBox="1"/>
          <p:nvPr/>
        </p:nvSpPr>
        <p:spPr>
          <a:xfrm>
            <a:off x="3431310" y="-1039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Synthesis of ATP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939D4E-50C4-1082-0B4C-1834B8FB1074}"/>
              </a:ext>
            </a:extLst>
          </p:cNvPr>
          <p:cNvSpPr txBox="1"/>
          <p:nvPr/>
        </p:nvSpPr>
        <p:spPr>
          <a:xfrm>
            <a:off x="78510" y="4240770"/>
            <a:ext cx="684876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In Anaerobic Respiration</a:t>
            </a:r>
          </a:p>
          <a:p>
            <a:endParaRPr lang="en-US" dirty="0"/>
          </a:p>
          <a:p>
            <a:r>
              <a:rPr lang="en-US" dirty="0"/>
              <a:t>In the absence of oxygen, cells produce ATP through anaerobic respiration. Due to the </a:t>
            </a:r>
            <a:r>
              <a:rPr lang="en-US" b="1" dirty="0"/>
              <a:t>accumulation of NADH, pyruvate is reduced to lactate </a:t>
            </a:r>
            <a:r>
              <a:rPr lang="en-US" dirty="0"/>
              <a:t>by lactate dehydrogenase. In lactic fermentation, the two molecules of </a:t>
            </a:r>
            <a:r>
              <a:rPr lang="en-US" b="1" dirty="0"/>
              <a:t>NAD+ are created </a:t>
            </a:r>
            <a:r>
              <a:rPr lang="en-US" dirty="0"/>
              <a:t>and </a:t>
            </a:r>
            <a:r>
              <a:rPr lang="en-US" b="1" dirty="0"/>
              <a:t>used in glycolysis </a:t>
            </a:r>
            <a:r>
              <a:rPr lang="en-US" dirty="0"/>
              <a:t>producing two molecules of </a:t>
            </a:r>
            <a:r>
              <a:rPr lang="en-US" b="1" dirty="0"/>
              <a:t>ATP per glucose molecule</a:t>
            </a:r>
            <a:r>
              <a:rPr lang="en-US" dirty="0"/>
              <a:t>. </a:t>
            </a:r>
            <a:endParaRPr lang="sr-Latn-R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0648FF-0F1C-15EF-C763-8F9422AE52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0335" y="4334415"/>
            <a:ext cx="18859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271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33EC0B-9821-C840-71DD-2F6A3770CBCA}"/>
              </a:ext>
            </a:extLst>
          </p:cNvPr>
          <p:cNvSpPr txBox="1"/>
          <p:nvPr/>
        </p:nvSpPr>
        <p:spPr>
          <a:xfrm>
            <a:off x="3569855" y="11083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Synthesis of ATP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BB98B5-CEB3-CE1F-FBA7-8D07EA59E232}"/>
              </a:ext>
            </a:extLst>
          </p:cNvPr>
          <p:cNvSpPr txBox="1"/>
          <p:nvPr/>
        </p:nvSpPr>
        <p:spPr>
          <a:xfrm>
            <a:off x="0" y="480169"/>
            <a:ext cx="907010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Oxidative Phosphorylation</a:t>
            </a:r>
          </a:p>
          <a:p>
            <a:r>
              <a:rPr lang="en-US" dirty="0"/>
              <a:t>Along with oxidative phosphorylation, ATP synthase synthesizes most ATP during aerobic cellular respiration within the mitochondrial matrix. </a:t>
            </a:r>
          </a:p>
          <a:p>
            <a:endParaRPr lang="en-US" dirty="0"/>
          </a:p>
          <a:p>
            <a:r>
              <a:rPr lang="en-US" dirty="0"/>
              <a:t>It generates approximately 32 ATP molecules per 1 molecule of oxidized glucose </a:t>
            </a:r>
          </a:p>
          <a:p>
            <a:endParaRPr lang="en-US" dirty="0"/>
          </a:p>
          <a:p>
            <a:r>
              <a:rPr lang="en-US" dirty="0"/>
              <a:t>The energy needed for ATP synthesis comes from a proton gradient across the inner mitochondrial membrane. The concentration of protons in the intermembrane space is higher than in the matrix. </a:t>
            </a:r>
          </a:p>
          <a:p>
            <a:endParaRPr lang="en-US" dirty="0"/>
          </a:p>
          <a:p>
            <a:r>
              <a:rPr lang="en-US" dirty="0"/>
              <a:t>As the protons move down the gradient through ATP synthase (ATPase), the energy powers the synthesis of ATP to ADP.</a:t>
            </a:r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6AD1D4-2EAD-1E2E-143D-0CFFC9ACF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3896489"/>
            <a:ext cx="5715000" cy="296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555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291F6FF-91A7-D2A1-96C5-C659E83E5016}"/>
              </a:ext>
            </a:extLst>
          </p:cNvPr>
          <p:cNvSpPr txBox="1"/>
          <p:nvPr/>
        </p:nvSpPr>
        <p:spPr>
          <a:xfrm>
            <a:off x="0" y="319600"/>
            <a:ext cx="9043516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FUNCTIONS OF ATP</a:t>
            </a:r>
          </a:p>
          <a:p>
            <a:endParaRPr lang="en-US" dirty="0"/>
          </a:p>
          <a:p>
            <a:r>
              <a:rPr lang="en-US" dirty="0"/>
              <a:t>Main Importance</a:t>
            </a:r>
          </a:p>
          <a:p>
            <a:r>
              <a:rPr lang="en-US" dirty="0"/>
              <a:t> ATP is the main energy source for all cellular and metabolic processes.   </a:t>
            </a:r>
          </a:p>
          <a:p>
            <a:endParaRPr lang="en-US" dirty="0"/>
          </a:p>
          <a:p>
            <a:r>
              <a:rPr lang="en-US" dirty="0"/>
              <a:t>Other Purposes</a:t>
            </a:r>
          </a:p>
          <a:p>
            <a:pPr marL="342900" indent="-342900">
              <a:buAutoNum type="arabicParenR"/>
            </a:pPr>
            <a:r>
              <a:rPr lang="en-US" b="1" dirty="0"/>
              <a:t>Coenzyme in  Intracellular Signaling</a:t>
            </a:r>
            <a:r>
              <a:rPr lang="en-US" dirty="0"/>
              <a:t>: It serves as a </a:t>
            </a:r>
            <a:r>
              <a:rPr lang="en-US" b="1" dirty="0" err="1"/>
              <a:t>cosubstrate</a:t>
            </a:r>
            <a:r>
              <a:rPr lang="en-US" b="1" dirty="0"/>
              <a:t> for kinases and other transferases</a:t>
            </a:r>
            <a:r>
              <a:rPr lang="en-US" dirty="0"/>
              <a:t>.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2) </a:t>
            </a:r>
            <a:r>
              <a:rPr lang="en-US" b="1" dirty="0"/>
              <a:t>Signal Transduction</a:t>
            </a:r>
            <a:r>
              <a:rPr lang="en-US" dirty="0"/>
              <a:t>: As a signaling molecule, </a:t>
            </a:r>
            <a:r>
              <a:rPr lang="en-US" b="1" dirty="0"/>
              <a:t>ATP induces numerous signaling pathways </a:t>
            </a:r>
            <a:r>
              <a:rPr lang="en-US" dirty="0"/>
              <a:t>and helps </a:t>
            </a:r>
            <a:r>
              <a:rPr lang="en-US" b="1" dirty="0"/>
              <a:t>cell communication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sr-Latn-RS" dirty="0"/>
              <a:t>3) </a:t>
            </a:r>
            <a:r>
              <a:rPr lang="sr-Latn-RS" b="1" dirty="0"/>
              <a:t>DNA and RNA Synthesis</a:t>
            </a:r>
            <a:r>
              <a:rPr lang="sr-Latn-RS" dirty="0"/>
              <a:t>: The synthesis of both the genetic materials, DNA and RNA, </a:t>
            </a:r>
            <a:r>
              <a:rPr lang="en-US" dirty="0"/>
              <a:t>requires</a:t>
            </a:r>
            <a:r>
              <a:rPr lang="sr-Latn-RS" dirty="0"/>
              <a:t> energy obtained from ATP</a:t>
            </a:r>
          </a:p>
          <a:p>
            <a:endParaRPr lang="sr-Latn-RS" dirty="0"/>
          </a:p>
          <a:p>
            <a:r>
              <a:rPr lang="sr-Latn-RS" dirty="0"/>
              <a:t>4) </a:t>
            </a:r>
            <a:r>
              <a:rPr lang="sr-Latn-RS" b="1" dirty="0"/>
              <a:t>Preserving Cell Structure</a:t>
            </a:r>
            <a:r>
              <a:rPr lang="sr-Latn-RS" dirty="0"/>
              <a:t>: ATP helps preserve the cell’s structure by helping assemble the </a:t>
            </a:r>
            <a:r>
              <a:rPr lang="sr-Latn-RS" b="1" dirty="0"/>
              <a:t>cytoskeletal elements</a:t>
            </a:r>
            <a:r>
              <a:rPr lang="sr-Latn-RS" dirty="0"/>
              <a:t>.</a:t>
            </a:r>
          </a:p>
          <a:p>
            <a:endParaRPr lang="sr-Latn-RS" dirty="0"/>
          </a:p>
          <a:p>
            <a:r>
              <a:rPr lang="sr-Latn-RS" dirty="0"/>
              <a:t>Besides cellular functions, ATP also has clinical significance, such as a </a:t>
            </a:r>
            <a:r>
              <a:rPr lang="sr-Latn-RS" b="1" dirty="0"/>
              <a:t>pain controller</a:t>
            </a:r>
            <a:r>
              <a:rPr lang="sr-Latn-RS" dirty="0"/>
              <a:t>, a </a:t>
            </a:r>
            <a:r>
              <a:rPr lang="sr-Latn-RS" b="1" dirty="0"/>
              <a:t>supplement during anesthesia</a:t>
            </a:r>
            <a:r>
              <a:rPr lang="sr-Latn-RS" dirty="0"/>
              <a:t>, and a </a:t>
            </a:r>
            <a:r>
              <a:rPr lang="sr-Latn-RS" b="1" dirty="0"/>
              <a:t>pulmonary vasodilator </a:t>
            </a:r>
            <a:r>
              <a:rPr lang="sr-Latn-RS" dirty="0"/>
              <a:t>in patients affected by pulmonary surgery. </a:t>
            </a:r>
          </a:p>
        </p:txBody>
      </p:sp>
    </p:spTree>
    <p:extLst>
      <p:ext uri="{BB962C8B-B14F-4D97-AF65-F5344CB8AC3E}">
        <p14:creationId xmlns:p14="http://schemas.microsoft.com/office/powerpoint/2010/main" val="201263672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2DCA32-06D5-C81A-AC2E-3EFB0D6E3A11}"/>
              </a:ext>
            </a:extLst>
          </p:cNvPr>
          <p:cNvSpPr txBox="1"/>
          <p:nvPr/>
        </p:nvSpPr>
        <p:spPr>
          <a:xfrm>
            <a:off x="3101419" y="150829"/>
            <a:ext cx="255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ATP’s coenzyme function</a:t>
            </a:r>
            <a:endParaRPr lang="sr-Latn-R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0850DE-F78E-E3F0-E392-13F0AE0956F1}"/>
              </a:ext>
            </a:extLst>
          </p:cNvPr>
          <p:cNvSpPr txBox="1"/>
          <p:nvPr/>
        </p:nvSpPr>
        <p:spPr>
          <a:xfrm>
            <a:off x="108408" y="610088"/>
            <a:ext cx="903559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ATP acts as a </a:t>
            </a:r>
            <a:r>
              <a:rPr lang="en-US" dirty="0" err="1"/>
              <a:t>cosubstrate</a:t>
            </a:r>
            <a:r>
              <a:rPr lang="en-US" dirty="0"/>
              <a:t> for kinases and other transferases by donating different functional groups.</a:t>
            </a:r>
          </a:p>
          <a:p>
            <a:endParaRPr lang="en-US" dirty="0"/>
          </a:p>
          <a:p>
            <a:r>
              <a:rPr lang="en-US" b="1" dirty="0"/>
              <a:t>Kinases (phosphotransferase)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ATP can donate </a:t>
            </a:r>
            <a:r>
              <a:rPr lang="en-US" b="1" dirty="0"/>
              <a:t>phosphate and pyrophosphate</a:t>
            </a:r>
            <a:r>
              <a:rPr lang="en-US" dirty="0"/>
              <a:t> groups to the kinase-catalyzed reaction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 err="1"/>
              <a:t>Nucleotidyltransferase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ATP donates </a:t>
            </a:r>
            <a:r>
              <a:rPr lang="en-US" b="1" dirty="0" err="1"/>
              <a:t>nucleotidyl</a:t>
            </a:r>
            <a:r>
              <a:rPr lang="en-US" b="1" dirty="0"/>
              <a:t> group </a:t>
            </a:r>
            <a:r>
              <a:rPr lang="en-US" dirty="0"/>
              <a:t>(</a:t>
            </a:r>
            <a:r>
              <a:rPr lang="en-US" b="1" dirty="0"/>
              <a:t>AMP</a:t>
            </a:r>
            <a:r>
              <a:rPr lang="en-US" dirty="0"/>
              <a:t>) – the activity of metabolic enzymes is modified by </a:t>
            </a:r>
            <a:r>
              <a:rPr lang="en-US" dirty="0" err="1"/>
              <a:t>nucleotidyltransferases</a:t>
            </a:r>
            <a:r>
              <a:rPr lang="en-US" dirty="0"/>
              <a:t> by attachment of an AMP (adenylation)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 </a:t>
            </a:r>
            <a:r>
              <a:rPr lang="en-US" b="1" dirty="0"/>
              <a:t>Nucleoside transferase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ATP donates </a:t>
            </a:r>
            <a:r>
              <a:rPr lang="en-US" b="1" dirty="0"/>
              <a:t>adenosyl group</a:t>
            </a:r>
          </a:p>
          <a:p>
            <a:r>
              <a:rPr lang="en-US" b="1" dirty="0"/>
              <a:t>i.e. methionine adenosyl transferase</a:t>
            </a:r>
          </a:p>
          <a:p>
            <a:r>
              <a:rPr lang="en-US" dirty="0"/>
              <a:t>In synthesis of SAM</a:t>
            </a:r>
            <a:endParaRPr lang="sr-Latn-R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B0DCC86-9C9A-6191-32BF-3BEBDE7A2498}"/>
              </a:ext>
            </a:extLst>
          </p:cNvPr>
          <p:cNvGrpSpPr/>
          <p:nvPr/>
        </p:nvGrpSpPr>
        <p:grpSpPr>
          <a:xfrm>
            <a:off x="3823289" y="3290851"/>
            <a:ext cx="5212303" cy="3416320"/>
            <a:chOff x="3057099" y="3646023"/>
            <a:chExt cx="5386084" cy="306114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3FCE856-E005-5FCD-0250-A859C32D5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57099" y="3667760"/>
              <a:ext cx="5190294" cy="3039411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0C2A4F4-2FB8-C664-A7E1-9666B98A1E00}"/>
                </a:ext>
              </a:extLst>
            </p:cNvPr>
            <p:cNvCxnSpPr/>
            <p:nvPr/>
          </p:nvCxnSpPr>
          <p:spPr>
            <a:xfrm>
              <a:off x="7467600" y="4561840"/>
              <a:ext cx="59944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E392328-7EBA-4F1E-A9E0-5E1164D66F88}"/>
                </a:ext>
              </a:extLst>
            </p:cNvPr>
            <p:cNvSpPr txBox="1"/>
            <p:nvPr/>
          </p:nvSpPr>
          <p:spPr>
            <a:xfrm>
              <a:off x="7376160" y="4267200"/>
              <a:ext cx="10670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Phosphate</a:t>
              </a:r>
              <a:endParaRPr lang="sr-Latn-RS" sz="1600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C4B79E5-AC4F-E95B-86E0-60454E5C0417}"/>
                </a:ext>
              </a:extLst>
            </p:cNvPr>
            <p:cNvCxnSpPr/>
            <p:nvPr/>
          </p:nvCxnSpPr>
          <p:spPr>
            <a:xfrm>
              <a:off x="6543040" y="4011598"/>
              <a:ext cx="156329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4EBC05E-C0DC-7C86-CEF9-E9C041F46A88}"/>
                </a:ext>
              </a:extLst>
            </p:cNvPr>
            <p:cNvSpPr txBox="1"/>
            <p:nvPr/>
          </p:nvSpPr>
          <p:spPr>
            <a:xfrm>
              <a:off x="6665072" y="3646023"/>
              <a:ext cx="14457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pyrophosphate</a:t>
              </a:r>
              <a:endParaRPr lang="sr-Latn-R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3467522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972F52-2EAE-28EC-98CE-1C7325471B2A}"/>
              </a:ext>
            </a:extLst>
          </p:cNvPr>
          <p:cNvSpPr txBox="1"/>
          <p:nvPr/>
        </p:nvSpPr>
        <p:spPr>
          <a:xfrm>
            <a:off x="0" y="766088"/>
            <a:ext cx="90818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Coenzymes that act as carriers of specific molecules ( </a:t>
            </a:r>
            <a:r>
              <a:rPr lang="sr-Latn-RS" b="1" dirty="0"/>
              <a:t>glucose and nitrous base</a:t>
            </a:r>
            <a:r>
              <a:rPr lang="sr-Latn-RS" dirty="0"/>
              <a:t>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UDP</a:t>
            </a:r>
            <a:r>
              <a:rPr lang="sr-Latn-RS" dirty="0"/>
              <a:t> ( glycogen synthesis)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b="1" dirty="0"/>
              <a:t>CDP</a:t>
            </a:r>
            <a:r>
              <a:rPr lang="sr-Latn-RS" dirty="0"/>
              <a:t> (glycerophospholipids synthesis)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A252C3-DAE2-F2A6-A093-D2F53784AC9E}"/>
              </a:ext>
            </a:extLst>
          </p:cNvPr>
          <p:cNvSpPr txBox="1"/>
          <p:nvPr/>
        </p:nvSpPr>
        <p:spPr>
          <a:xfrm>
            <a:off x="2645546" y="62144"/>
            <a:ext cx="3468232" cy="37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COENZYMES OF TRANSFERASES</a:t>
            </a:r>
            <a:endParaRPr lang="sr-Latn-R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D52C6A-FBAC-D8EC-032B-B0DB3EF0D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69" y="3279436"/>
            <a:ext cx="3795192" cy="24609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0F56CE-C006-A044-C08A-7037545E1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641" y="3194574"/>
            <a:ext cx="3790950" cy="24574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FD2517-010B-2F3F-D73A-8925DA83397B}"/>
              </a:ext>
            </a:extLst>
          </p:cNvPr>
          <p:cNvSpPr txBox="1"/>
          <p:nvPr/>
        </p:nvSpPr>
        <p:spPr>
          <a:xfrm>
            <a:off x="1873188" y="2760955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UDP</a:t>
            </a:r>
            <a:endParaRPr lang="sr-Latn-R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E7394F-0077-F8CC-FD5C-7F88305A948B}"/>
              </a:ext>
            </a:extLst>
          </p:cNvPr>
          <p:cNvSpPr txBox="1"/>
          <p:nvPr/>
        </p:nvSpPr>
        <p:spPr>
          <a:xfrm>
            <a:off x="6359729" y="281245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CDP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3271973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5F2D8E-6183-1360-2723-6AC9C146CF3A}"/>
              </a:ext>
            </a:extLst>
          </p:cNvPr>
          <p:cNvSpPr txBox="1"/>
          <p:nvPr/>
        </p:nvSpPr>
        <p:spPr>
          <a:xfrm>
            <a:off x="3333565" y="112735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sz="2400" b="1" dirty="0"/>
              <a:t>COENZYMES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8EF34B-416D-92B1-99B0-DAA237BBAB1C}"/>
              </a:ext>
            </a:extLst>
          </p:cNvPr>
          <p:cNvSpPr txBox="1"/>
          <p:nvPr/>
        </p:nvSpPr>
        <p:spPr>
          <a:xfrm>
            <a:off x="142043" y="1216240"/>
            <a:ext cx="854901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Coenzymes can be classified into two major groups:</a:t>
            </a:r>
          </a:p>
          <a:p>
            <a:pPr marL="342900" indent="-342900">
              <a:buAutoNum type="arabicPeriod"/>
            </a:pPr>
            <a:r>
              <a:rPr lang="en-US" b="1" dirty="0"/>
              <a:t>Coenzymes of oxidoreductases </a:t>
            </a:r>
            <a:r>
              <a:rPr lang="en-US" dirty="0"/>
              <a:t>involved in transferring </a:t>
            </a:r>
            <a:r>
              <a:rPr lang="en-US" b="1" dirty="0"/>
              <a:t>hydrogen atoms or electrons</a:t>
            </a:r>
          </a:p>
          <a:p>
            <a:pPr marL="342900" indent="-342900">
              <a:buAutoNum type="arabicPeriod"/>
            </a:pPr>
            <a:r>
              <a:rPr lang="en-US" b="1" dirty="0"/>
              <a:t>Coenzymes of transferases </a:t>
            </a:r>
            <a:r>
              <a:rPr lang="en-US" dirty="0"/>
              <a:t>acting as various </a:t>
            </a:r>
            <a:r>
              <a:rPr lang="en-US" b="1" dirty="0"/>
              <a:t>functional groups carriers</a:t>
            </a:r>
          </a:p>
          <a:p>
            <a:pPr marL="342900" indent="-342900">
              <a:buAutoNum type="arabicPeriod"/>
            </a:pPr>
            <a:endParaRPr lang="en-US" b="1" dirty="0"/>
          </a:p>
          <a:p>
            <a:endParaRPr lang="en-US" b="1" dirty="0"/>
          </a:p>
          <a:p>
            <a:r>
              <a:rPr lang="en-US" dirty="0"/>
              <a:t> </a:t>
            </a:r>
            <a:r>
              <a:rPr lang="en-US" b="1" dirty="0"/>
              <a:t>Coenzymes of oxidoreductase </a:t>
            </a:r>
            <a:r>
              <a:rPr lang="en-US" dirty="0"/>
              <a:t>can be dived into two groups:</a:t>
            </a:r>
          </a:p>
          <a:p>
            <a:endParaRPr lang="en-US" dirty="0"/>
          </a:p>
          <a:p>
            <a:r>
              <a:rPr lang="en-US" dirty="0"/>
              <a:t>1. Coenzymes that act as  </a:t>
            </a:r>
            <a:r>
              <a:rPr lang="en-US" b="1" dirty="0"/>
              <a:t>hydrogen carriers in oxidoreductase catalyzed reaction: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NAD+ and NADP+ (derived from Vitamin B3 – niacin)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FMN and FAD (derived from Vitamin B2 – riboflavin)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Lipoate or lipoic acid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Coenzyme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r>
              <a:rPr lang="en-US" dirty="0"/>
              <a:t>2. Coenzymes that act as  </a:t>
            </a:r>
            <a:r>
              <a:rPr lang="en-US" b="1" dirty="0"/>
              <a:t>electron carriers in oxidoreductase-catalyzed reaction: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Fe-S clusters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Heme coenzymes ( in cytochromes)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r>
              <a:rPr lang="en-US" b="1" dirty="0"/>
              <a:t>  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336975736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B1F79D-3818-49A3-D512-97CD369AF240}"/>
              </a:ext>
            </a:extLst>
          </p:cNvPr>
          <p:cNvSpPr txBox="1"/>
          <p:nvPr/>
        </p:nvSpPr>
        <p:spPr>
          <a:xfrm>
            <a:off x="62144" y="574375"/>
            <a:ext cx="908185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UDP</a:t>
            </a:r>
            <a:r>
              <a:rPr lang="en-US" dirty="0"/>
              <a:t> plays a crucial </a:t>
            </a:r>
            <a:r>
              <a:rPr lang="en-US" b="1" dirty="0"/>
              <a:t>coenzyme</a:t>
            </a:r>
            <a:r>
              <a:rPr lang="en-US" dirty="0"/>
              <a:t> role in </a:t>
            </a:r>
            <a:r>
              <a:rPr lang="en-US" b="1" dirty="0"/>
              <a:t>glycogenesis</a:t>
            </a:r>
            <a:r>
              <a:rPr lang="en-US" dirty="0"/>
              <a:t>, a metabolic process where glucose is stored as glycogen in the </a:t>
            </a:r>
            <a:r>
              <a:rPr lang="en-US" b="1" dirty="0"/>
              <a:t>liver and muscle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Uridine diphosphate glucose (</a:t>
            </a:r>
            <a:r>
              <a:rPr lang="en-US" b="1" dirty="0"/>
              <a:t>UDP-glucose) is an activated form of glucose </a:t>
            </a:r>
            <a:r>
              <a:rPr lang="en-US" dirty="0"/>
              <a:t>used for the </a:t>
            </a:r>
            <a:r>
              <a:rPr lang="en-US" b="1" dirty="0"/>
              <a:t>synthesis of glycogen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First, glucose is phosphorylated at 6C atom by </a:t>
            </a:r>
            <a:r>
              <a:rPr lang="en-US" dirty="0" err="1"/>
              <a:t>hexo</a:t>
            </a:r>
            <a:r>
              <a:rPr lang="en-US" dirty="0"/>
              <a:t>- or glucokinase to form Glucose-6-phosphate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Second, Glucose-6-phosphate is isomerized to Glucose-1-phosphate by phosphoglucomutase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Then, UDP-glucose </a:t>
            </a:r>
            <a:r>
              <a:rPr lang="en-US" dirty="0" err="1"/>
              <a:t>pyrophosphorylase</a:t>
            </a:r>
            <a:r>
              <a:rPr lang="en-US" dirty="0"/>
              <a:t> catalyzes the condensation reaction of UTP and glucose-1-phosphate forming UDP-glucose and pyrophosphate </a:t>
            </a:r>
            <a:r>
              <a:rPr lang="en-US" dirty="0" err="1"/>
              <a:t>PPi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Ppi</a:t>
            </a:r>
            <a:r>
              <a:rPr lang="en-US" dirty="0"/>
              <a:t> is cleaved by inorganic pyrophosphatase, realizing high amount of energy and driving the reaction forward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3CD850-2030-4E45-C1B4-DD1C7FCB2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572" y="4392934"/>
            <a:ext cx="4527611" cy="23786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CD771D-FEC3-AB44-8DA3-280B57B3F6A1}"/>
              </a:ext>
            </a:extLst>
          </p:cNvPr>
          <p:cNvSpPr txBox="1"/>
          <p:nvPr/>
        </p:nvSpPr>
        <p:spPr>
          <a:xfrm>
            <a:off x="3391270" y="86420"/>
            <a:ext cx="1562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UDP-GLUCOSE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115259574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D5E571-143F-312C-27B2-8C81DB37BE81}"/>
              </a:ext>
            </a:extLst>
          </p:cNvPr>
          <p:cNvSpPr txBox="1"/>
          <p:nvPr/>
        </p:nvSpPr>
        <p:spPr>
          <a:xfrm>
            <a:off x="3351320" y="9497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CDP-Choline Pathway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F22149-D37F-E796-AB4E-D8DB248B3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1" y="2648639"/>
            <a:ext cx="5704457" cy="39814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21A1B4-B084-026C-BBCF-D7D93BC75BEE}"/>
              </a:ext>
            </a:extLst>
          </p:cNvPr>
          <p:cNvSpPr txBox="1"/>
          <p:nvPr/>
        </p:nvSpPr>
        <p:spPr>
          <a:xfrm>
            <a:off x="127338" y="464311"/>
            <a:ext cx="888932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The major phospholipids found in mammalian membranes are phosphatidylcholine (PC) and phosphatidylethanolamine (PE) . </a:t>
            </a:r>
            <a:endParaRPr lang="en-US" dirty="0"/>
          </a:p>
          <a:p>
            <a:endParaRPr lang="en-US" dirty="0"/>
          </a:p>
          <a:p>
            <a:r>
              <a:rPr lang="sr-Latn-RS" dirty="0"/>
              <a:t>Both PC and PE are synthesized by an amino alcohol phosphotransferase reaction (also known as the cytidine diphosphate </a:t>
            </a:r>
            <a:r>
              <a:rPr lang="sr-Latn-RS" b="1" dirty="0"/>
              <a:t>(CDP)-Choline Pathway</a:t>
            </a:r>
            <a:r>
              <a:rPr lang="sr-Latn-RS" dirty="0"/>
              <a:t>), which uses 1,2-diacylglycerol and either CDP-choline or CDP-ethanolamine. </a:t>
            </a:r>
          </a:p>
        </p:txBody>
      </p:sp>
    </p:spTree>
    <p:extLst>
      <p:ext uri="{BB962C8B-B14F-4D97-AF65-F5344CB8AC3E}">
        <p14:creationId xmlns:p14="http://schemas.microsoft.com/office/powerpoint/2010/main" val="11896524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1291AB-F5B1-2B6B-7DF6-A4A567ADE72D}"/>
              </a:ext>
            </a:extLst>
          </p:cNvPr>
          <p:cNvSpPr txBox="1"/>
          <p:nvPr/>
        </p:nvSpPr>
        <p:spPr>
          <a:xfrm>
            <a:off x="3703782" y="92363"/>
            <a:ext cx="1206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VITAMIN C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66D6AC-12A7-B714-2090-CF94DB701C49}"/>
              </a:ext>
            </a:extLst>
          </p:cNvPr>
          <p:cNvSpPr txBox="1"/>
          <p:nvPr/>
        </p:nvSpPr>
        <p:spPr>
          <a:xfrm>
            <a:off x="83127" y="854609"/>
            <a:ext cx="8977746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Vitamin C, also known as L-ascorbic acid, is a water-soluble vitamin that can not be synthesized by humans and it must be obtained from the diet</a:t>
            </a:r>
          </a:p>
          <a:p>
            <a:endParaRPr lang="en-US" dirty="0"/>
          </a:p>
          <a:p>
            <a:r>
              <a:rPr lang="en-US" dirty="0"/>
              <a:t>Vitamin C is an essential cofactor in numerous enzymatic reactions, e.g., in the biosynthesis of </a:t>
            </a:r>
            <a:r>
              <a:rPr lang="en-US" b="1" dirty="0"/>
              <a:t>collagen and carnitine (dioxygenases), catecholamines (monooxygenases)</a:t>
            </a:r>
            <a:r>
              <a:rPr lang="en-US" dirty="0"/>
              <a:t>, and in the regulation of gene expression. It is also a potent </a:t>
            </a:r>
            <a:r>
              <a:rPr lang="en-US" b="1" dirty="0"/>
              <a:t>antioxidant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Vitamin C (</a:t>
            </a:r>
            <a:r>
              <a:rPr lang="en-US" b="1" dirty="0"/>
              <a:t>L-ascorbic acid</a:t>
            </a:r>
            <a:r>
              <a:rPr lang="en-US" dirty="0"/>
              <a:t>) is a potent </a:t>
            </a:r>
            <a:r>
              <a:rPr lang="en-US" b="1" dirty="0"/>
              <a:t>reducing agent </a:t>
            </a:r>
            <a:r>
              <a:rPr lang="en-US" dirty="0"/>
              <a:t>that </a:t>
            </a:r>
            <a:r>
              <a:rPr lang="en-US" b="1" dirty="0"/>
              <a:t>donates electrons </a:t>
            </a:r>
            <a:r>
              <a:rPr lang="en-US" dirty="0"/>
              <a:t>to acceptor molecules and itself becomes </a:t>
            </a:r>
            <a:r>
              <a:rPr lang="en-US" b="1" dirty="0"/>
              <a:t>oxidized to dehydroascorbic acid</a:t>
            </a:r>
            <a:r>
              <a:rPr lang="en-US" dirty="0"/>
              <a:t>. Related to this oxidation-reduction (redox) potential, two major functions of vitamin C are as an antioxidant and as an enzyme cofactor </a:t>
            </a:r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B2978F-B2E8-7ED9-A892-13518DD1D8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0" t="5980" r="1878" b="45077"/>
          <a:stretch/>
        </p:blipFill>
        <p:spPr>
          <a:xfrm>
            <a:off x="988290" y="4022437"/>
            <a:ext cx="7407563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57456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984EBE-3B2B-4124-1D78-83C3E85D6402}"/>
              </a:ext>
            </a:extLst>
          </p:cNvPr>
          <p:cNvSpPr txBox="1"/>
          <p:nvPr/>
        </p:nvSpPr>
        <p:spPr>
          <a:xfrm>
            <a:off x="96982" y="892061"/>
            <a:ext cx="895465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Vitamin C is </a:t>
            </a:r>
            <a:r>
              <a:rPr lang="en-US" dirty="0"/>
              <a:t>a</a:t>
            </a:r>
            <a:r>
              <a:rPr lang="sr-Latn-RS" dirty="0"/>
              <a:t> water-soluble non-enzymatic antioxidant in plasma and tissues. </a:t>
            </a:r>
            <a:endParaRPr lang="en-US" dirty="0"/>
          </a:p>
          <a:p>
            <a:r>
              <a:rPr lang="sr-Latn-RS" dirty="0"/>
              <a:t>  </a:t>
            </a:r>
            <a:endParaRPr lang="en-US" dirty="0"/>
          </a:p>
          <a:p>
            <a:r>
              <a:rPr lang="en-US" dirty="0"/>
              <a:t>V</a:t>
            </a:r>
            <a:r>
              <a:rPr lang="sr-Latn-RS" dirty="0"/>
              <a:t>itamin C can protect </a:t>
            </a:r>
            <a:r>
              <a:rPr lang="en-US" dirty="0"/>
              <a:t>bio</a:t>
            </a:r>
            <a:r>
              <a:rPr lang="sr-Latn-RS" dirty="0"/>
              <a:t>molecules in the body, such as </a:t>
            </a:r>
            <a:r>
              <a:rPr lang="sr-Latn-RS" b="1" dirty="0"/>
              <a:t>proteins, lipids (fats), carbohydrates, and nucleic acids (DNA and RNA)</a:t>
            </a:r>
            <a:r>
              <a:rPr lang="sr-Latn-RS" dirty="0"/>
              <a:t>, from </a:t>
            </a:r>
            <a:r>
              <a:rPr lang="sr-Latn-RS" b="1" dirty="0"/>
              <a:t>damage by free radicals and reactive oxygen species </a:t>
            </a:r>
            <a:r>
              <a:rPr lang="sr-Latn-RS" dirty="0"/>
              <a:t>(</a:t>
            </a:r>
            <a:r>
              <a:rPr lang="sr-Latn-RS" b="1" dirty="0"/>
              <a:t>ROS</a:t>
            </a:r>
            <a:r>
              <a:rPr lang="sr-Latn-RS" dirty="0"/>
              <a:t>) that are generated during </a:t>
            </a:r>
            <a:r>
              <a:rPr lang="sr-Latn-RS" b="1" dirty="0"/>
              <a:t>normal metabolism</a:t>
            </a:r>
            <a:r>
              <a:rPr lang="sr-Latn-RS" dirty="0"/>
              <a:t>, by </a:t>
            </a:r>
            <a:r>
              <a:rPr lang="sr-Latn-RS" b="1" dirty="0"/>
              <a:t>active immune cells</a:t>
            </a:r>
            <a:r>
              <a:rPr lang="sr-Latn-RS" dirty="0"/>
              <a:t>, and through </a:t>
            </a:r>
            <a:r>
              <a:rPr lang="sr-Latn-RS" b="1" dirty="0"/>
              <a:t>exposure to toxins and pollutants </a:t>
            </a:r>
            <a:r>
              <a:rPr lang="sr-Latn-RS" dirty="0"/>
              <a:t>(e.g., certain chemotherapy drugs and cigarette smoke).</a:t>
            </a:r>
            <a:endParaRPr lang="en-US" dirty="0"/>
          </a:p>
          <a:p>
            <a:endParaRPr lang="en-US" dirty="0"/>
          </a:p>
          <a:p>
            <a:r>
              <a:rPr lang="sr-Latn-RS" dirty="0"/>
              <a:t> Vitamin C also participates in </a:t>
            </a:r>
            <a:r>
              <a:rPr lang="en-US" dirty="0"/>
              <a:t>the </a:t>
            </a:r>
            <a:r>
              <a:rPr lang="sr-Latn-RS" dirty="0"/>
              <a:t>redox recycling of other important antioxidants; for example, </a:t>
            </a:r>
            <a:r>
              <a:rPr lang="sr-Latn-RS" b="1" dirty="0"/>
              <a:t>vitamin C is known to regenerate vitamin E from its oxidized form</a:t>
            </a:r>
            <a:r>
              <a:rPr lang="sr-Latn-RS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08C2B7-9810-CA28-D24A-6A97C4625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3639126"/>
            <a:ext cx="8096250" cy="32188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6FCC1-2382-8A22-145F-7937FD865113}"/>
              </a:ext>
            </a:extLst>
          </p:cNvPr>
          <p:cNvSpPr txBox="1"/>
          <p:nvPr/>
        </p:nvSpPr>
        <p:spPr>
          <a:xfrm>
            <a:off x="3029527" y="83127"/>
            <a:ext cx="3253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VITAMIN C AS AN ANTIOXIDANT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19053908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33DD31-4C61-B5B2-3BE0-31193A0421EA}"/>
              </a:ext>
            </a:extLst>
          </p:cNvPr>
          <p:cNvSpPr txBox="1"/>
          <p:nvPr/>
        </p:nvSpPr>
        <p:spPr>
          <a:xfrm>
            <a:off x="2956265" y="115409"/>
            <a:ext cx="2323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LIPSOLUBLE VITAMINS</a:t>
            </a:r>
            <a:endParaRPr lang="sr-Latn-R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12D672-F5F9-8A7B-BAC9-D9A5252AFC09}"/>
              </a:ext>
            </a:extLst>
          </p:cNvPr>
          <p:cNvSpPr txBox="1"/>
          <p:nvPr/>
        </p:nvSpPr>
        <p:spPr>
          <a:xfrm>
            <a:off x="51736" y="810489"/>
            <a:ext cx="90301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Liposoluble vitamins are </a:t>
            </a:r>
            <a:r>
              <a:rPr lang="en-US" b="1" dirty="0"/>
              <a:t>vitamin A, vitamin D, vitamin E, and vitamin K </a:t>
            </a:r>
            <a:r>
              <a:rPr lang="en-US" dirty="0"/>
              <a:t>which are readily soluble in fat and can be stored in the liver and fatty tissues.</a:t>
            </a:r>
            <a:endParaRPr lang="sr-Latn-R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A20AB9-6F68-A467-E118-0B56B8C55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445" y="1906855"/>
            <a:ext cx="6676701" cy="477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96509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EFC779-A80D-C0F8-710B-F7C14471E76D}"/>
              </a:ext>
            </a:extLst>
          </p:cNvPr>
          <p:cNvSpPr txBox="1"/>
          <p:nvPr/>
        </p:nvSpPr>
        <p:spPr>
          <a:xfrm>
            <a:off x="3845065" y="120050"/>
            <a:ext cx="1128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Vitamin A</a:t>
            </a:r>
            <a:endParaRPr lang="sr-Latn-R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4E66F8-BB11-D866-FBB3-FCDB05A5CBD0}"/>
              </a:ext>
            </a:extLst>
          </p:cNvPr>
          <p:cNvSpPr txBox="1"/>
          <p:nvPr/>
        </p:nvSpPr>
        <p:spPr>
          <a:xfrm>
            <a:off x="46787" y="594803"/>
            <a:ext cx="90240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Vitamin A comprises a family of fat-soluble retinoids such as </a:t>
            </a:r>
            <a:r>
              <a:rPr lang="en-US" b="1" dirty="0"/>
              <a:t>retinol, retinal and retinoic acid</a:t>
            </a:r>
          </a:p>
          <a:p>
            <a:endParaRPr lang="en-US" b="1" dirty="0"/>
          </a:p>
          <a:p>
            <a:r>
              <a:rPr lang="en-US" dirty="0"/>
              <a:t>Retinoids contain a </a:t>
            </a:r>
            <a:r>
              <a:rPr lang="en-US" b="1" dirty="0"/>
              <a:t>ring</a:t>
            </a:r>
            <a:r>
              <a:rPr lang="en-US" dirty="0"/>
              <a:t> with a </a:t>
            </a:r>
            <a:r>
              <a:rPr lang="en-US" b="1" dirty="0"/>
              <a:t>polyunsaturated fatty acid chain </a:t>
            </a:r>
            <a:r>
              <a:rPr lang="en-US" dirty="0"/>
              <a:t>attached either to the </a:t>
            </a:r>
            <a:r>
              <a:rPr lang="en-US" b="1" dirty="0"/>
              <a:t>alcohol group (retinol), an aldehyde group (retinal), or an acid group (retinoic acid)</a:t>
            </a:r>
          </a:p>
          <a:p>
            <a:endParaRPr lang="en-US" b="1" dirty="0"/>
          </a:p>
          <a:p>
            <a:r>
              <a:rPr lang="en-US" b="1" dirty="0"/>
              <a:t>Beta carotene </a:t>
            </a:r>
            <a:r>
              <a:rPr lang="en-US" dirty="0"/>
              <a:t>is pro-vitamin A carotenoids</a:t>
            </a:r>
            <a:endParaRPr lang="en-U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399389-CE11-B818-9500-C425CE2C9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646" y="1955387"/>
            <a:ext cx="3728466" cy="20972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B553E1-528E-D201-7021-823E85EC03A3}"/>
              </a:ext>
            </a:extLst>
          </p:cNvPr>
          <p:cNvSpPr txBox="1"/>
          <p:nvPr/>
        </p:nvSpPr>
        <p:spPr>
          <a:xfrm>
            <a:off x="46787" y="2621470"/>
            <a:ext cx="492647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en-US" b="1" dirty="0"/>
              <a:t>Sources:</a:t>
            </a:r>
            <a:endParaRPr lang="en-US" dirty="0"/>
          </a:p>
          <a:p>
            <a:r>
              <a:rPr lang="en-US" dirty="0"/>
              <a:t>• Vitamin A is found only in food of </a:t>
            </a:r>
            <a:r>
              <a:rPr lang="en-US" b="1" dirty="0"/>
              <a:t>animal origin</a:t>
            </a:r>
            <a:r>
              <a:rPr lang="en-US" dirty="0"/>
              <a:t>, e.g. liver, fish oil, and high-fat fishmeal </a:t>
            </a:r>
          </a:p>
          <a:p>
            <a:endParaRPr lang="en-US" dirty="0"/>
          </a:p>
          <a:p>
            <a:r>
              <a:rPr lang="en-US" dirty="0"/>
              <a:t>• Low in milk and eggs. </a:t>
            </a:r>
          </a:p>
          <a:p>
            <a:endParaRPr lang="en-US" dirty="0"/>
          </a:p>
          <a:p>
            <a:r>
              <a:rPr lang="en-US" dirty="0"/>
              <a:t>• Plant food  (</a:t>
            </a:r>
            <a:r>
              <a:rPr lang="en-US" b="1" dirty="0"/>
              <a:t>grass, carrots) only contain ß- carotene, a precursor </a:t>
            </a:r>
            <a:r>
              <a:rPr lang="en-US" dirty="0"/>
              <a:t>that can be converted into </a:t>
            </a:r>
            <a:r>
              <a:rPr lang="en-US" b="1" dirty="0"/>
              <a:t>vitamin A. </a:t>
            </a:r>
          </a:p>
          <a:p>
            <a:endParaRPr lang="en-US" b="1" dirty="0"/>
          </a:p>
          <a:p>
            <a:r>
              <a:rPr lang="en-US" dirty="0"/>
              <a:t>• Plants </a:t>
            </a:r>
            <a:r>
              <a:rPr lang="en-US" b="1" dirty="0"/>
              <a:t>ß –carotene is converted </a:t>
            </a:r>
            <a:r>
              <a:rPr lang="en-US" dirty="0"/>
              <a:t>into </a:t>
            </a:r>
            <a:r>
              <a:rPr lang="en-US" b="1" dirty="0"/>
              <a:t>2 molecules of vitamin A (retinal)</a:t>
            </a:r>
            <a:endParaRPr lang="sr-Latn-RS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A28D94D-3D83-AE86-A76F-7970FB341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382" y="4277793"/>
            <a:ext cx="3728466" cy="258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041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5162E9-94D4-1F49-872A-4DB161A513C8}"/>
              </a:ext>
            </a:extLst>
          </p:cNvPr>
          <p:cNvSpPr txBox="1"/>
          <p:nvPr/>
        </p:nvSpPr>
        <p:spPr>
          <a:xfrm>
            <a:off x="178308" y="196471"/>
            <a:ext cx="87873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Metabolic Functions of Vitamin A </a:t>
            </a:r>
          </a:p>
          <a:p>
            <a:endParaRPr lang="en-US" dirty="0"/>
          </a:p>
          <a:p>
            <a:r>
              <a:rPr lang="en-US" dirty="0"/>
              <a:t>Each form of retinoid plays a specific role in the body. 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Retinal </a:t>
            </a:r>
            <a:r>
              <a:rPr lang="en-US" dirty="0"/>
              <a:t> participates </a:t>
            </a:r>
            <a:r>
              <a:rPr lang="en-US" b="1" dirty="0"/>
              <a:t>in vision </a:t>
            </a:r>
            <a:r>
              <a:rPr lang="en-US" dirty="0"/>
              <a:t>as an important part of vision pigment </a:t>
            </a:r>
            <a:r>
              <a:rPr lang="en-US" b="1" dirty="0"/>
              <a:t>rhodopsin </a:t>
            </a:r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</a:t>
            </a:r>
            <a:r>
              <a:rPr lang="en-US" b="1" dirty="0"/>
              <a:t>hormone-like action of retinoic acid </a:t>
            </a:r>
            <a:r>
              <a:rPr lang="en-US" dirty="0"/>
              <a:t>is essential for the </a:t>
            </a:r>
            <a:r>
              <a:rPr lang="en-US" b="1" dirty="0"/>
              <a:t>growth and development </a:t>
            </a:r>
            <a:r>
              <a:rPr lang="en-US" dirty="0"/>
              <a:t>of cells, including bone development.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Retinoic acid </a:t>
            </a:r>
            <a:r>
              <a:rPr lang="en-US" dirty="0"/>
              <a:t>acts as a </a:t>
            </a:r>
            <a:r>
              <a:rPr lang="en-US" b="1" dirty="0"/>
              <a:t>transcription factor </a:t>
            </a:r>
            <a:r>
              <a:rPr lang="en-US" dirty="0"/>
              <a:t>for the activation of genes responsible for the synthesis of </a:t>
            </a:r>
            <a:r>
              <a:rPr lang="en-US" b="1" dirty="0"/>
              <a:t>enzymes involved in energy metabolism </a:t>
            </a:r>
            <a:r>
              <a:rPr lang="en-US" dirty="0"/>
              <a:t>(electron transport chain complexes)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Retinol </a:t>
            </a:r>
            <a:r>
              <a:rPr lang="en-US" dirty="0"/>
              <a:t>supports </a:t>
            </a:r>
            <a:r>
              <a:rPr lang="en-US" b="1" dirty="0"/>
              <a:t>reproduction and a healthy immune system</a:t>
            </a:r>
            <a:r>
              <a:rPr lang="en-US" dirty="0"/>
              <a:t>. In addition to these critical roles, vitamin A may </a:t>
            </a:r>
            <a:r>
              <a:rPr lang="en-US" b="1" dirty="0"/>
              <a:t>help prevent cancer</a:t>
            </a:r>
            <a:r>
              <a:rPr lang="en-US" dirty="0"/>
              <a:t>.</a:t>
            </a:r>
            <a:endParaRPr lang="sr-Latn-R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7F5228-3179-FF09-E4B0-336958625513}"/>
              </a:ext>
            </a:extLst>
          </p:cNvPr>
          <p:cNvSpPr txBox="1"/>
          <p:nvPr/>
        </p:nvSpPr>
        <p:spPr>
          <a:xfrm>
            <a:off x="279400" y="4472077"/>
            <a:ext cx="8585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Physiological role of vitamin A </a:t>
            </a:r>
          </a:p>
          <a:p>
            <a:pPr algn="ctr"/>
            <a:endParaRPr lang="en-US" b="1" dirty="0"/>
          </a:p>
          <a:p>
            <a:r>
              <a:rPr lang="en-US" dirty="0"/>
              <a:t>• Formation, protection, and regeneration of </a:t>
            </a:r>
            <a:r>
              <a:rPr lang="en-US" b="1" dirty="0"/>
              <a:t>skin and mucous </a:t>
            </a:r>
            <a:r>
              <a:rPr lang="en-US" dirty="0"/>
              <a:t>membranes </a:t>
            </a:r>
          </a:p>
          <a:p>
            <a:r>
              <a:rPr lang="en-US" dirty="0"/>
              <a:t>• Promotion of </a:t>
            </a:r>
            <a:r>
              <a:rPr lang="en-US" b="1" dirty="0"/>
              <a:t>fertility </a:t>
            </a:r>
          </a:p>
          <a:p>
            <a:r>
              <a:rPr lang="en-US" dirty="0"/>
              <a:t>• </a:t>
            </a:r>
            <a:r>
              <a:rPr lang="en-US" b="1" dirty="0"/>
              <a:t>Control</a:t>
            </a:r>
            <a:r>
              <a:rPr lang="en-US" dirty="0"/>
              <a:t> of </a:t>
            </a:r>
            <a:r>
              <a:rPr lang="en-US" b="1" dirty="0"/>
              <a:t>growth and differentiation </a:t>
            </a:r>
            <a:r>
              <a:rPr lang="en-US" dirty="0"/>
              <a:t>processes of the cellular metabolism </a:t>
            </a:r>
          </a:p>
          <a:p>
            <a:r>
              <a:rPr lang="en-US" dirty="0"/>
              <a:t>• Increased </a:t>
            </a:r>
            <a:r>
              <a:rPr lang="en-US" b="1" dirty="0"/>
              <a:t>resistance to infectious diseases 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158564968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26EBFD8-CE01-013F-D179-F59823F96266}"/>
              </a:ext>
            </a:extLst>
          </p:cNvPr>
          <p:cNvSpPr txBox="1"/>
          <p:nvPr/>
        </p:nvSpPr>
        <p:spPr>
          <a:xfrm>
            <a:off x="55880" y="1090692"/>
            <a:ext cx="464312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                                                    </a:t>
            </a:r>
          </a:p>
          <a:p>
            <a:endParaRPr lang="en-US" dirty="0"/>
          </a:p>
          <a:p>
            <a:r>
              <a:rPr lang="en-US" dirty="0"/>
              <a:t>• Cornification of skin and mucous membranes</a:t>
            </a:r>
          </a:p>
          <a:p>
            <a:endParaRPr lang="en-US" dirty="0"/>
          </a:p>
          <a:p>
            <a:r>
              <a:rPr lang="en-US" dirty="0"/>
              <a:t>• Retarded maturation of the ova and embryo mortality. </a:t>
            </a:r>
          </a:p>
          <a:p>
            <a:endParaRPr lang="en-US" dirty="0"/>
          </a:p>
          <a:p>
            <a:r>
              <a:rPr lang="en-US" dirty="0"/>
              <a:t>• Increased risk of infections. </a:t>
            </a:r>
          </a:p>
          <a:p>
            <a:endParaRPr lang="en-US" dirty="0"/>
          </a:p>
          <a:p>
            <a:r>
              <a:rPr lang="en-US" dirty="0"/>
              <a:t>• Nervous lesions. </a:t>
            </a:r>
          </a:p>
          <a:p>
            <a:endParaRPr lang="en-US" dirty="0"/>
          </a:p>
          <a:p>
            <a:r>
              <a:rPr lang="en-US" dirty="0"/>
              <a:t>• Night blindness. </a:t>
            </a:r>
          </a:p>
          <a:p>
            <a:endParaRPr lang="en-US" dirty="0"/>
          </a:p>
          <a:p>
            <a:r>
              <a:rPr lang="en-US" dirty="0"/>
              <a:t>• Xeropthalmia (dry eyes).</a:t>
            </a:r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CA566F-BBA0-2B1F-DC7C-4A92B283F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0" y="931704"/>
            <a:ext cx="3999103" cy="49864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AC16F2-8170-7CFE-7968-D7895E70041A}"/>
              </a:ext>
            </a:extLst>
          </p:cNvPr>
          <p:cNvSpPr txBox="1"/>
          <p:nvPr/>
        </p:nvSpPr>
        <p:spPr>
          <a:xfrm>
            <a:off x="2413000" y="19304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Deficiency symptoms of vitamin A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95797000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01851A0-F87B-A9A5-A8CD-DEE3CED83F10}"/>
              </a:ext>
            </a:extLst>
          </p:cNvPr>
          <p:cNvSpPr txBox="1"/>
          <p:nvPr/>
        </p:nvSpPr>
        <p:spPr>
          <a:xfrm>
            <a:off x="79899" y="419069"/>
            <a:ext cx="898420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Sources:</a:t>
            </a:r>
          </a:p>
          <a:p>
            <a:r>
              <a:rPr lang="en-US" b="1" dirty="0"/>
              <a:t> Fish liver oil </a:t>
            </a:r>
            <a:r>
              <a:rPr lang="en-US" dirty="0"/>
              <a:t>is the richest source of vitamin D. </a:t>
            </a:r>
            <a:r>
              <a:rPr lang="en-US" b="1" dirty="0"/>
              <a:t>Milk, butter, </a:t>
            </a:r>
            <a:r>
              <a:rPr lang="en-US" dirty="0"/>
              <a:t>and</a:t>
            </a:r>
            <a:r>
              <a:rPr lang="en-US" b="1" dirty="0"/>
              <a:t> egg yolk </a:t>
            </a:r>
          </a:p>
          <a:p>
            <a:endParaRPr lang="en-US" b="1" dirty="0"/>
          </a:p>
          <a:p>
            <a:r>
              <a:rPr lang="en-US" b="1" dirty="0"/>
              <a:t>Vitamin D</a:t>
            </a:r>
            <a:r>
              <a:rPr lang="en-US" dirty="0"/>
              <a:t>:</a:t>
            </a:r>
          </a:p>
          <a:p>
            <a:r>
              <a:rPr lang="en-US" dirty="0"/>
              <a:t> Vitamin D is a </a:t>
            </a:r>
            <a:r>
              <a:rPr lang="en-US" b="1" dirty="0"/>
              <a:t>sterol compound </a:t>
            </a:r>
            <a:r>
              <a:rPr lang="en-US" dirty="0"/>
              <a:t>present in animals, plants, and yeast. There are two distinct forms of Vitamin D, Vitamin D2 and Vitamin D3. 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b="1" dirty="0"/>
              <a:t>Vitamin D2</a:t>
            </a:r>
            <a:r>
              <a:rPr lang="en-US" dirty="0"/>
              <a:t>:</a:t>
            </a:r>
          </a:p>
          <a:p>
            <a:r>
              <a:rPr lang="en-US" dirty="0"/>
              <a:t> Vitamin D2 is also known as </a:t>
            </a:r>
            <a:r>
              <a:rPr lang="en-US" b="1" dirty="0"/>
              <a:t>ergocalciferol</a:t>
            </a:r>
            <a:r>
              <a:rPr lang="en-US" dirty="0"/>
              <a:t>. It is produced by the exposure of </a:t>
            </a:r>
            <a:r>
              <a:rPr lang="en-US" b="1" dirty="0"/>
              <a:t>ergosterol to UV </a:t>
            </a:r>
            <a:r>
              <a:rPr lang="en-US" dirty="0"/>
              <a:t>radiation. Ergosterol is present in </a:t>
            </a:r>
            <a:r>
              <a:rPr lang="en-US" b="1" dirty="0"/>
              <a:t>plants</a:t>
            </a:r>
            <a:r>
              <a:rPr lang="en-US" dirty="0"/>
              <a:t>, milk, and yeast.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b="1" dirty="0"/>
              <a:t>Vitamin D3</a:t>
            </a:r>
            <a:r>
              <a:rPr lang="en-US" dirty="0"/>
              <a:t>:</a:t>
            </a:r>
          </a:p>
          <a:p>
            <a:r>
              <a:rPr lang="en-US" dirty="0"/>
              <a:t> Vitamin D3 is also known as </a:t>
            </a:r>
            <a:r>
              <a:rPr lang="en-US" b="1" dirty="0"/>
              <a:t>cholecalciferol</a:t>
            </a:r>
            <a:r>
              <a:rPr lang="en-US" dirty="0"/>
              <a:t>. It is the natural form of vitamin D ingested from </a:t>
            </a:r>
            <a:r>
              <a:rPr lang="en-US" b="1" dirty="0"/>
              <a:t>animal</a:t>
            </a:r>
            <a:r>
              <a:rPr lang="en-US" dirty="0"/>
              <a:t> </a:t>
            </a:r>
            <a:r>
              <a:rPr lang="en-US" b="1" dirty="0"/>
              <a:t>food</a:t>
            </a:r>
            <a:r>
              <a:rPr lang="en-US" dirty="0"/>
              <a:t>. It can also be formed by the </a:t>
            </a:r>
            <a:r>
              <a:rPr lang="en-US" b="1" dirty="0"/>
              <a:t>exposure of 7-dehydrocholesterol present in the skin to sunlight (UV radiation)</a:t>
            </a:r>
            <a:r>
              <a:rPr lang="en-US" dirty="0"/>
              <a:t>.</a:t>
            </a:r>
            <a:endParaRPr lang="sr-Latn-R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F9539E-FFD0-1408-18C5-1165AAD6E631}"/>
              </a:ext>
            </a:extLst>
          </p:cNvPr>
          <p:cNvSpPr txBox="1"/>
          <p:nvPr/>
        </p:nvSpPr>
        <p:spPr>
          <a:xfrm>
            <a:off x="3595456" y="71022"/>
            <a:ext cx="1230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VITAMIN D</a:t>
            </a:r>
            <a:endParaRPr lang="sr-Latn-R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00D333-346F-FB33-8EF1-AFF653F642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3623"/>
          <a:stretch/>
        </p:blipFill>
        <p:spPr>
          <a:xfrm>
            <a:off x="2670032" y="4614588"/>
            <a:ext cx="2126571" cy="20481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7E6088-2922-D3B6-C44A-BDFEE8ECC0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771" b="8852"/>
          <a:stretch/>
        </p:blipFill>
        <p:spPr>
          <a:xfrm>
            <a:off x="5629459" y="4614588"/>
            <a:ext cx="2126571" cy="204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05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CC3CF9-9E0D-2894-61C8-AD142A6B0B36}"/>
              </a:ext>
            </a:extLst>
          </p:cNvPr>
          <p:cNvSpPr txBox="1"/>
          <p:nvPr/>
        </p:nvSpPr>
        <p:spPr>
          <a:xfrm>
            <a:off x="2912203" y="0"/>
            <a:ext cx="2838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FUNCTIONS OF VITAMIN D3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AFB86B-21DF-B53F-B6D8-E2E54AD6B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0991" y="3648722"/>
            <a:ext cx="3429000" cy="30366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EC8C69-3D78-01DB-AEBB-6567313DAA49}"/>
              </a:ext>
            </a:extLst>
          </p:cNvPr>
          <p:cNvSpPr txBox="1"/>
          <p:nvPr/>
        </p:nvSpPr>
        <p:spPr>
          <a:xfrm>
            <a:off x="0" y="829351"/>
            <a:ext cx="914400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synthesis of vitamin D3 (cholecalciferol, D3) occurs at the skin where pro-vitamin D3 </a:t>
            </a:r>
          </a:p>
          <a:p>
            <a:r>
              <a:rPr lang="en-US" dirty="0"/>
              <a:t>(</a:t>
            </a:r>
            <a:r>
              <a:rPr lang="en-US" b="1" dirty="0"/>
              <a:t>7-dehydrocholesterol</a:t>
            </a:r>
            <a:r>
              <a:rPr lang="en-US" dirty="0"/>
              <a:t>) is converted to </a:t>
            </a:r>
            <a:r>
              <a:rPr lang="en-US" b="1" dirty="0"/>
              <a:t>cholecalciferol</a:t>
            </a:r>
            <a:r>
              <a:rPr lang="en-US" dirty="0"/>
              <a:t> in response to sunlight exposure (UVB)</a:t>
            </a:r>
          </a:p>
          <a:p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D3, binds to vitamin D-binding protein (DBP) in the bloodstream and is transported to the liver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the </a:t>
            </a:r>
            <a:r>
              <a:rPr lang="en-US" b="1" dirty="0"/>
              <a:t>liver</a:t>
            </a:r>
            <a:r>
              <a:rPr lang="en-US" dirty="0"/>
              <a:t> D3 is </a:t>
            </a:r>
            <a:r>
              <a:rPr lang="sr-Latn-RS" dirty="0"/>
              <a:t>hydroxylated by liver 25-hydroxylases</a:t>
            </a:r>
            <a:r>
              <a:rPr lang="en-US" dirty="0"/>
              <a:t> to </a:t>
            </a:r>
            <a:r>
              <a:rPr lang="en-US" b="1" dirty="0"/>
              <a:t>25-hydroxycholecalciferol</a:t>
            </a:r>
            <a:r>
              <a:rPr lang="en-US" dirty="0"/>
              <a:t> [25(OH)D or </a:t>
            </a:r>
            <a:r>
              <a:rPr lang="sr-Latn-RS" b="1" i="0" dirty="0">
                <a:solidFill>
                  <a:srgbClr val="262626"/>
                </a:solidFill>
                <a:effectLst/>
                <a:latin typeface="Inter Var"/>
              </a:rPr>
              <a:t>calcifediol or calcidiol</a:t>
            </a:r>
            <a:endParaRPr lang="en-US" b="1" i="0" dirty="0">
              <a:solidFill>
                <a:srgbClr val="262626"/>
              </a:solidFill>
              <a:effectLst/>
              <a:latin typeface="Inter Var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dirty="0"/>
              <a:t>25(OH)D</a:t>
            </a:r>
            <a:r>
              <a:rPr lang="en-US" dirty="0"/>
              <a:t> is transported to the </a:t>
            </a:r>
            <a:r>
              <a:rPr lang="en-US" b="1" dirty="0"/>
              <a:t>kidney</a:t>
            </a:r>
            <a:r>
              <a:rPr lang="en-US" dirty="0"/>
              <a:t> where is 1-hydroxylated  1α-hydroxylase to </a:t>
            </a:r>
            <a:r>
              <a:rPr lang="en-US" b="1" dirty="0"/>
              <a:t>1,25 dihydroxycholecalciferol or calcitriol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Calcitriol </a:t>
            </a:r>
            <a:r>
              <a:rPr lang="en-US" dirty="0"/>
              <a:t>regulates body phosphorous and </a:t>
            </a:r>
          </a:p>
          <a:p>
            <a:r>
              <a:rPr lang="en-US" b="1" dirty="0"/>
              <a:t>calcium concentration together</a:t>
            </a:r>
            <a:r>
              <a:rPr lang="en-US" dirty="0"/>
              <a:t> with </a:t>
            </a:r>
          </a:p>
          <a:p>
            <a:r>
              <a:rPr lang="en-US" b="1" dirty="0"/>
              <a:t>parathormone and calcitonin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Vitamin D is required for </a:t>
            </a:r>
            <a:r>
              <a:rPr lang="en-US" b="1" dirty="0"/>
              <a:t>normal growth </a:t>
            </a:r>
            <a:r>
              <a:rPr lang="en-US" dirty="0"/>
              <a:t>in mammals</a:t>
            </a:r>
            <a:r>
              <a:rPr lang="en-US" b="1" dirty="0"/>
              <a:t>. </a:t>
            </a:r>
          </a:p>
          <a:p>
            <a:endParaRPr lang="en-US" b="1" dirty="0"/>
          </a:p>
          <a:p>
            <a:r>
              <a:rPr lang="en-US" dirty="0"/>
              <a:t>It helps in the normal development of </a:t>
            </a:r>
            <a:r>
              <a:rPr lang="en-US" b="1" dirty="0"/>
              <a:t>bones and teeth</a:t>
            </a:r>
            <a:r>
              <a:rPr lang="en-US" dirty="0"/>
              <a:t>.</a:t>
            </a: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972AE-15E1-168B-9DA7-CF2BA4EEA7DF}"/>
              </a:ext>
            </a:extLst>
          </p:cNvPr>
          <p:cNvSpPr txBox="1"/>
          <p:nvPr/>
        </p:nvSpPr>
        <p:spPr>
          <a:xfrm>
            <a:off x="0" y="406751"/>
            <a:ext cx="46474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</a:t>
            </a:r>
            <a:r>
              <a:rPr lang="sr-Latn-RS" dirty="0"/>
              <a:t>ynthesis of hormone </a:t>
            </a:r>
            <a:r>
              <a:rPr lang="sr-Latn-RS" b="1" dirty="0"/>
              <a:t>calcitriol</a:t>
            </a:r>
            <a:r>
              <a:rPr lang="en-US" b="1" dirty="0"/>
              <a:t>:</a:t>
            </a:r>
            <a:r>
              <a:rPr lang="sr-Latn-R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7731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FA1EE32-4654-0C8E-F781-E7295A6EF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190" y="140742"/>
            <a:ext cx="4669941" cy="646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A409B2-268F-5891-4449-9E0E79428EC3}"/>
              </a:ext>
            </a:extLst>
          </p:cNvPr>
          <p:cNvSpPr txBox="1"/>
          <p:nvPr/>
        </p:nvSpPr>
        <p:spPr>
          <a:xfrm>
            <a:off x="170895" y="888637"/>
            <a:ext cx="8973105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Coenzymes of transferases </a:t>
            </a:r>
            <a:r>
              <a:rPr lang="en-US" dirty="0"/>
              <a:t>are classified as: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Coenzymes that act as  </a:t>
            </a:r>
            <a:r>
              <a:rPr lang="en-US" b="1" dirty="0"/>
              <a:t>C1 carriers</a:t>
            </a:r>
            <a:r>
              <a:rPr lang="en-US" dirty="0"/>
              <a:t> in transferases catalyzed reaction: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Carboxy-biotin</a:t>
            </a:r>
            <a:r>
              <a:rPr lang="en-US" dirty="0"/>
              <a:t> ( derived from biotin – vitamin B7 – carrier of CO2 in carboxylase catalyzed reaction)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Tetrahydrofolate</a:t>
            </a:r>
            <a:r>
              <a:rPr lang="en-US" dirty="0"/>
              <a:t> ( derived from Folic acid – vitamin B9 – carrier of methyl, methylene, </a:t>
            </a:r>
            <a:r>
              <a:rPr lang="en-US" dirty="0" err="1"/>
              <a:t>methenyl</a:t>
            </a:r>
            <a:r>
              <a:rPr lang="en-US" dirty="0"/>
              <a:t>, and formyl groups in methyltransferase catalyzed reaction)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Methyl and </a:t>
            </a:r>
            <a:r>
              <a:rPr lang="en-US" b="1" dirty="0" err="1"/>
              <a:t>adenosylcobalamin</a:t>
            </a:r>
            <a:r>
              <a:rPr lang="en-US" dirty="0"/>
              <a:t> ( derived from cobalamin – vitamin B12 – carrier of  CH3 in methyltransferase catalyzed reaction in methionine synthesis and in isomerization odd number fatty acids 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SAM</a:t>
            </a:r>
            <a:r>
              <a:rPr lang="en-US" dirty="0"/>
              <a:t> – (s Adenosyl methionine – carrier of  CH3 in methyltransferase catalyzed reaction)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2. Coenzymes that act as </a:t>
            </a:r>
            <a:r>
              <a:rPr lang="en-US" b="1" dirty="0"/>
              <a:t>C2 and &gt;C2 carriers </a:t>
            </a:r>
            <a:r>
              <a:rPr lang="en-US" dirty="0"/>
              <a:t>in transferases catalyzed reaction: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TPP</a:t>
            </a:r>
            <a:r>
              <a:rPr lang="en-US" dirty="0"/>
              <a:t> – </a:t>
            </a:r>
            <a:r>
              <a:rPr lang="en-US" b="1" dirty="0"/>
              <a:t>thiamine pyrophosphate </a:t>
            </a:r>
            <a:r>
              <a:rPr lang="en-US" dirty="0"/>
              <a:t>( derived from vitamin B1- carrier of C2 molecules in the oxidative decarboxylation of </a:t>
            </a:r>
            <a:r>
              <a:rPr lang="en-US" dirty="0">
                <a:latin typeface="Symbol" panose="05050102010706020507" pitchFamily="18" charset="2"/>
              </a:rPr>
              <a:t>a </a:t>
            </a:r>
            <a:r>
              <a:rPr lang="en-US" dirty="0"/>
              <a:t>keto acids, </a:t>
            </a:r>
            <a:r>
              <a:rPr lang="en-US" dirty="0" err="1"/>
              <a:t>transaldolase</a:t>
            </a:r>
            <a:r>
              <a:rPr lang="en-US" dirty="0"/>
              <a:t>, and transketolase  reactions catalyzed)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Coenzyme A</a:t>
            </a:r>
            <a:r>
              <a:rPr lang="en-US" dirty="0"/>
              <a:t> – ( derived from pantothenic acid - vitamin B5 – carrier of acetyl and acyl groups)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28894790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8BBB15-AD63-B7E7-2B30-0397C30DC29A}"/>
              </a:ext>
            </a:extLst>
          </p:cNvPr>
          <p:cNvSpPr txBox="1"/>
          <p:nvPr/>
        </p:nvSpPr>
        <p:spPr>
          <a:xfrm>
            <a:off x="0" y="206808"/>
            <a:ext cx="648957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                                                    </a:t>
            </a:r>
            <a:r>
              <a:rPr lang="en-US" b="1" dirty="0"/>
              <a:t>Deficiency and toxicity of vitamin D</a:t>
            </a:r>
          </a:p>
          <a:p>
            <a:endParaRPr lang="en-US" b="1" dirty="0"/>
          </a:p>
          <a:p>
            <a:r>
              <a:rPr lang="en-US" b="1" dirty="0"/>
              <a:t>Deficiency</a:t>
            </a:r>
            <a:r>
              <a:rPr lang="en-US" dirty="0"/>
              <a:t> of this vitamin may cause rickets in growing children and </a:t>
            </a:r>
            <a:r>
              <a:rPr lang="en-US" dirty="0" err="1"/>
              <a:t>osteomalacia</a:t>
            </a:r>
            <a:r>
              <a:rPr lang="en-US" dirty="0"/>
              <a:t> in adults, Diabetes, Colds, Depression, Hypertension, Infertility, Psoriasis, and even cancer.</a:t>
            </a:r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230F5F-FAF6-B047-0B04-C48C0022B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419" y="1558031"/>
            <a:ext cx="5104582" cy="51268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FABABF-6A7B-C0D6-8C60-02F57A6D7101}"/>
              </a:ext>
            </a:extLst>
          </p:cNvPr>
          <p:cNvSpPr txBox="1"/>
          <p:nvPr/>
        </p:nvSpPr>
        <p:spPr>
          <a:xfrm>
            <a:off x="0" y="1906427"/>
            <a:ext cx="40206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Toxicity</a:t>
            </a:r>
            <a:r>
              <a:rPr lang="en-US" dirty="0"/>
              <a:t>:</a:t>
            </a:r>
          </a:p>
          <a:p>
            <a:r>
              <a:rPr lang="en-US" dirty="0"/>
              <a:t> </a:t>
            </a:r>
          </a:p>
          <a:p>
            <a:pPr algn="just"/>
            <a:r>
              <a:rPr lang="en-US" dirty="0"/>
              <a:t>Vitamin D toxicity can occur if an adult consumes </a:t>
            </a:r>
            <a:r>
              <a:rPr lang="en-US" b="1" dirty="0"/>
              <a:t>over 10,000 IU per day </a:t>
            </a:r>
            <a:r>
              <a:rPr lang="en-US" dirty="0"/>
              <a:t>(1000 IU per day in children) for several months. </a:t>
            </a:r>
          </a:p>
          <a:p>
            <a:pPr algn="just"/>
            <a:r>
              <a:rPr lang="en-US" dirty="0"/>
              <a:t>This causes hypervitaminosis D, which </a:t>
            </a:r>
            <a:r>
              <a:rPr lang="en-US" b="1" dirty="0"/>
              <a:t>increases blood calcium levels</a:t>
            </a:r>
            <a:r>
              <a:rPr lang="en-US" dirty="0"/>
              <a:t>. This results in </a:t>
            </a:r>
            <a:r>
              <a:rPr lang="en-US" b="1" dirty="0"/>
              <a:t>bone loss and kidney stones</a:t>
            </a:r>
            <a:r>
              <a:rPr lang="en-US" dirty="0"/>
              <a:t>. 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Long-term overconsumption of vitamin D can cause </a:t>
            </a:r>
            <a:r>
              <a:rPr lang="en-US" b="1" dirty="0"/>
              <a:t>calcification of organs </a:t>
            </a:r>
            <a:r>
              <a:rPr lang="en-US" dirty="0"/>
              <a:t>such as the </a:t>
            </a:r>
            <a:r>
              <a:rPr lang="en-US" b="1" dirty="0"/>
              <a:t>heart, blood vessels, and the kidneys</a:t>
            </a:r>
            <a:r>
              <a:rPr lang="en-US" dirty="0"/>
              <a:t>.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569348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2B86BF-911E-5408-4622-5213F05DE407}"/>
              </a:ext>
            </a:extLst>
          </p:cNvPr>
          <p:cNvSpPr txBox="1"/>
          <p:nvPr/>
        </p:nvSpPr>
        <p:spPr>
          <a:xfrm>
            <a:off x="-1" y="153503"/>
            <a:ext cx="905522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                                                                      </a:t>
            </a:r>
            <a:r>
              <a:rPr lang="en-US" b="1" dirty="0"/>
              <a:t>Vitamin E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Vitamin E comprises a group of compounds named tocopherols that have an </a:t>
            </a:r>
            <a:r>
              <a:rPr lang="en-US" b="1" dirty="0"/>
              <a:t>isoprenoid </a:t>
            </a:r>
            <a:r>
              <a:rPr lang="en-US" dirty="0"/>
              <a:t>structure. The most common form of vitamin E is </a:t>
            </a:r>
            <a:r>
              <a:rPr lang="en-US" b="1" dirty="0"/>
              <a:t>alpha-tocopherol</a:t>
            </a:r>
            <a:r>
              <a:rPr lang="en-US" dirty="0"/>
              <a:t>, which is abundant in the </a:t>
            </a:r>
            <a:r>
              <a:rPr lang="en-US" b="1" dirty="0"/>
              <a:t>human body</a:t>
            </a:r>
            <a:r>
              <a:rPr lang="en-US" dirty="0"/>
              <a:t>. </a:t>
            </a:r>
            <a:r>
              <a:rPr lang="en-US" b="1" dirty="0"/>
              <a:t>Gamma tocopherol </a:t>
            </a:r>
            <a:r>
              <a:rPr lang="en-US" dirty="0"/>
              <a:t>is the most abundant type of vitamin E in the </a:t>
            </a:r>
            <a:r>
              <a:rPr lang="en-US" b="1" dirty="0"/>
              <a:t>diet</a:t>
            </a:r>
            <a:r>
              <a:rPr lang="en-US" dirty="0"/>
              <a:t>.</a:t>
            </a:r>
            <a:endParaRPr lang="sr-Latn-R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8577F32-11C4-DF78-5424-3057D9889F5D}"/>
              </a:ext>
            </a:extLst>
          </p:cNvPr>
          <p:cNvGrpSpPr/>
          <p:nvPr/>
        </p:nvGrpSpPr>
        <p:grpSpPr>
          <a:xfrm>
            <a:off x="1491448" y="1868803"/>
            <a:ext cx="3355759" cy="1477328"/>
            <a:chOff x="5567132" y="4895318"/>
            <a:chExt cx="3371850" cy="180917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EE22091-8E1A-4D81-D446-31C6AB215A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25900"/>
            <a:stretch/>
          </p:blipFill>
          <p:spPr>
            <a:xfrm>
              <a:off x="5567132" y="5264650"/>
              <a:ext cx="3371850" cy="143984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4879933-34F0-8BF5-BE2C-1F635BDFCC55}"/>
                </a:ext>
              </a:extLst>
            </p:cNvPr>
            <p:cNvSpPr txBox="1"/>
            <p:nvPr/>
          </p:nvSpPr>
          <p:spPr>
            <a:xfrm>
              <a:off x="5810739" y="4895318"/>
              <a:ext cx="28846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Vitamin E (alpha-tocopherol)</a:t>
              </a:r>
              <a:endParaRPr lang="sr-Latn-RS" dirty="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5A6C62A-BF89-5207-9AC6-E2E530D14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171" y="3407619"/>
            <a:ext cx="3671254" cy="32738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E7D59D5-918E-3219-24A1-9F8A33736E8C}"/>
              </a:ext>
            </a:extLst>
          </p:cNvPr>
          <p:cNvSpPr txBox="1"/>
          <p:nvPr/>
        </p:nvSpPr>
        <p:spPr>
          <a:xfrm>
            <a:off x="204183" y="3647718"/>
            <a:ext cx="46430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Sources</a:t>
            </a:r>
            <a:r>
              <a:rPr lang="en-US" dirty="0"/>
              <a:t>:</a:t>
            </a:r>
          </a:p>
          <a:p>
            <a:r>
              <a:rPr lang="en-US" dirty="0"/>
              <a:t> Cotton seed oil, sunflower oil, wheat germ oil, avocadoes, peanuts, and leafy vegetables are the rich natural sources</a:t>
            </a:r>
            <a:endParaRPr lang="sr-Latn-R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CA5295-08AE-29A0-AEA0-0CA077AC63CF}"/>
              </a:ext>
            </a:extLst>
          </p:cNvPr>
          <p:cNvSpPr txBox="1"/>
          <p:nvPr/>
        </p:nvSpPr>
        <p:spPr>
          <a:xfrm>
            <a:off x="163895" y="5044566"/>
            <a:ext cx="459863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Absorption and storage</a:t>
            </a:r>
            <a:r>
              <a:rPr lang="en-US" dirty="0"/>
              <a:t>:</a:t>
            </a:r>
          </a:p>
          <a:p>
            <a:r>
              <a:rPr lang="en-US" dirty="0"/>
              <a:t> In the small intestine, vitamin E is absorbed alongside fat. It is stored in the liver, muscles, and fatty tissue.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96302094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5E2C19-2EB3-0C90-262C-17A1DC8242A2}"/>
              </a:ext>
            </a:extLst>
          </p:cNvPr>
          <p:cNvSpPr txBox="1"/>
          <p:nvPr/>
        </p:nvSpPr>
        <p:spPr>
          <a:xfrm>
            <a:off x="63253" y="339933"/>
            <a:ext cx="9017493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Functions of Vitamin E</a:t>
            </a:r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Antioxidant capacity</a:t>
            </a:r>
            <a:r>
              <a:rPr lang="en-US" dirty="0"/>
              <a:t>: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Vitamin E participates in the </a:t>
            </a:r>
            <a:r>
              <a:rPr lang="en-US" b="1" dirty="0"/>
              <a:t>elimination of free radicals by donating or accepting electrons </a:t>
            </a:r>
            <a:r>
              <a:rPr lang="en-US" dirty="0"/>
              <a:t>and prevents their effects on </a:t>
            </a:r>
            <a:r>
              <a:rPr lang="en-US" b="1" dirty="0"/>
              <a:t>membrane unsaturated lipids </a:t>
            </a:r>
            <a:r>
              <a:rPr lang="en-US" dirty="0"/>
              <a:t>during</a:t>
            </a:r>
            <a:r>
              <a:rPr lang="en-US" b="1" dirty="0"/>
              <a:t> lipid peroxidation</a:t>
            </a:r>
            <a:r>
              <a:rPr lang="en-US" dirty="0"/>
              <a:t>, hence assisting in the </a:t>
            </a:r>
            <a:r>
              <a:rPr lang="en-US" b="1" dirty="0"/>
              <a:t>maintenance of cell membrane integrity.</a:t>
            </a:r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protects the red blood cells from </a:t>
            </a:r>
            <a:r>
              <a:rPr lang="en-US" b="1" dirty="0"/>
              <a:t>hemolysis.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It aids in the regular functioning of </a:t>
            </a:r>
            <a:r>
              <a:rPr lang="en-US" b="1" dirty="0"/>
              <a:t>muscles.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Vitamin E is required for </a:t>
            </a:r>
            <a:r>
              <a:rPr lang="en-US" b="1" dirty="0"/>
              <a:t>reproductive functions</a:t>
            </a:r>
            <a:r>
              <a:rPr lang="en-US" dirty="0"/>
              <a:t>.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Vitamin E is required for the </a:t>
            </a:r>
            <a:r>
              <a:rPr lang="en-US" b="1" dirty="0"/>
              <a:t>production of coenzyme Q.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2805296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79B5F53-723A-DF67-4151-0B93158EE2CB}"/>
              </a:ext>
            </a:extLst>
          </p:cNvPr>
          <p:cNvSpPr txBox="1"/>
          <p:nvPr/>
        </p:nvSpPr>
        <p:spPr>
          <a:xfrm>
            <a:off x="168676" y="235116"/>
            <a:ext cx="846929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Deficiency</a:t>
            </a:r>
            <a:endParaRPr lang="en-US" dirty="0"/>
          </a:p>
          <a:p>
            <a:r>
              <a:rPr lang="en-US" dirty="0"/>
              <a:t> </a:t>
            </a:r>
          </a:p>
          <a:p>
            <a:r>
              <a:rPr lang="en-US" dirty="0"/>
              <a:t>Vitamin E deficiency causes:</a:t>
            </a:r>
          </a:p>
          <a:p>
            <a:endParaRPr lang="en-US" dirty="0"/>
          </a:p>
          <a:p>
            <a:r>
              <a:rPr lang="en-US" dirty="0"/>
              <a:t>·     Reproductive failure</a:t>
            </a:r>
          </a:p>
          <a:p>
            <a:endParaRPr lang="en-US" dirty="0"/>
          </a:p>
          <a:p>
            <a:r>
              <a:rPr lang="en-US" dirty="0"/>
              <a:t>·     Muscular dystrophy</a:t>
            </a:r>
          </a:p>
          <a:p>
            <a:endParaRPr lang="en-US" dirty="0"/>
          </a:p>
          <a:p>
            <a:r>
              <a:rPr lang="en-US" dirty="0"/>
              <a:t>·     Combined deficiency of vitamin E and selenium causes hepatic necrosis.</a:t>
            </a:r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D782F6-3A84-CDAF-3212-5320C20A8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3292969"/>
            <a:ext cx="57150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38533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5A79C3-BB46-309D-B7B8-AF31B9E0C312}"/>
              </a:ext>
            </a:extLst>
          </p:cNvPr>
          <p:cNvSpPr txBox="1"/>
          <p:nvPr/>
        </p:nvSpPr>
        <p:spPr>
          <a:xfrm>
            <a:off x="0" y="96858"/>
            <a:ext cx="90424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Latn-RS" b="1" dirty="0"/>
              <a:t>VITAMIN K </a:t>
            </a:r>
            <a:endParaRPr lang="en-US" b="1" dirty="0"/>
          </a:p>
          <a:p>
            <a:endParaRPr lang="en-US" dirty="0"/>
          </a:p>
          <a:p>
            <a:r>
              <a:rPr lang="sr-Latn-RS" dirty="0"/>
              <a:t>Vitamin K is </a:t>
            </a:r>
            <a:r>
              <a:rPr lang="en-US" dirty="0"/>
              <a:t>found in the forms of </a:t>
            </a:r>
            <a:r>
              <a:rPr lang="sr-Latn-RS" b="1" dirty="0"/>
              <a:t>vitamin K1 (phylloquinone), K2 (menaquinone</a:t>
            </a:r>
            <a:r>
              <a:rPr lang="sr-Latn-RS" dirty="0"/>
              <a:t>)</a:t>
            </a:r>
            <a:r>
              <a:rPr lang="en-US" dirty="0"/>
              <a:t>,</a:t>
            </a:r>
            <a:r>
              <a:rPr lang="sr-Latn-RS" dirty="0"/>
              <a:t> and </a:t>
            </a:r>
            <a:r>
              <a:rPr lang="sr-Latn-RS" b="1" dirty="0"/>
              <a:t>K3 (menadione). </a:t>
            </a:r>
            <a:endParaRPr lang="en-US" b="1" dirty="0"/>
          </a:p>
          <a:p>
            <a:endParaRPr lang="en-US" dirty="0"/>
          </a:p>
          <a:p>
            <a:r>
              <a:rPr lang="en-US" b="1" dirty="0"/>
              <a:t>Phylloquinone</a:t>
            </a:r>
            <a:r>
              <a:rPr lang="en-US" dirty="0"/>
              <a:t> is found in </a:t>
            </a:r>
            <a:r>
              <a:rPr lang="en-US" b="1" dirty="0"/>
              <a:t>green leafy vegetables.</a:t>
            </a:r>
          </a:p>
          <a:p>
            <a:endParaRPr lang="en-US" dirty="0"/>
          </a:p>
          <a:p>
            <a:r>
              <a:rPr lang="en-US" b="1" dirty="0"/>
              <a:t>Menaquinones</a:t>
            </a:r>
            <a:r>
              <a:rPr lang="en-US" dirty="0"/>
              <a:t> are synthesized by intestinal bacteria, with different lengths of the side chain.</a:t>
            </a:r>
          </a:p>
          <a:p>
            <a:endParaRPr lang="en-US" dirty="0"/>
          </a:p>
          <a:p>
            <a:r>
              <a:rPr lang="en-US" b="1" dirty="0"/>
              <a:t>Menadione</a:t>
            </a:r>
            <a:r>
              <a:rPr lang="en-US" dirty="0"/>
              <a:t> is a synthetic compound that can be metabolized to yield phylloquinone.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B0C210-F110-7207-5158-944CE2FC1B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060" t="11781" r="18619" b="9041"/>
          <a:stretch/>
        </p:blipFill>
        <p:spPr>
          <a:xfrm>
            <a:off x="4805680" y="4043680"/>
            <a:ext cx="4236720" cy="27174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8A1B17-BE6E-0754-DD0B-FE45B11A9518}"/>
              </a:ext>
            </a:extLst>
          </p:cNvPr>
          <p:cNvSpPr txBox="1"/>
          <p:nvPr/>
        </p:nvSpPr>
        <p:spPr>
          <a:xfrm>
            <a:off x="0" y="3035776"/>
            <a:ext cx="90424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Sources:</a:t>
            </a:r>
          </a:p>
          <a:p>
            <a:endParaRPr lang="en-US" b="1" dirty="0"/>
          </a:p>
          <a:p>
            <a:r>
              <a:rPr lang="en-US" dirty="0"/>
              <a:t> Green vegetables, soybean oils, tomatoes, spinach, and cabbage are chief plant sources</a:t>
            </a:r>
          </a:p>
          <a:p>
            <a:endParaRPr lang="en-US" dirty="0"/>
          </a:p>
          <a:p>
            <a:r>
              <a:rPr lang="en-US" b="1" dirty="0"/>
              <a:t>Absorption and storage:</a:t>
            </a:r>
          </a:p>
          <a:p>
            <a:endParaRPr lang="en-US" b="1" dirty="0"/>
          </a:p>
          <a:p>
            <a:r>
              <a:rPr lang="en-US" dirty="0"/>
              <a:t>Absorption occurs in the intestine. Its absorption </a:t>
            </a:r>
          </a:p>
          <a:p>
            <a:r>
              <a:rPr lang="en-US" dirty="0"/>
              <a:t>Is enhanced by </a:t>
            </a:r>
            <a:r>
              <a:rPr lang="en-US" b="1" dirty="0"/>
              <a:t>bile salts</a:t>
            </a:r>
            <a:r>
              <a:rPr lang="en-US" dirty="0"/>
              <a:t>.</a:t>
            </a:r>
          </a:p>
          <a:p>
            <a:r>
              <a:rPr lang="en-US" dirty="0"/>
              <a:t> </a:t>
            </a:r>
            <a:r>
              <a:rPr lang="en-US" b="1" dirty="0"/>
              <a:t>Liver stores vitamin K. 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90959711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6CD4CE-4167-0E81-6786-2DDEAE7526B2}"/>
              </a:ext>
            </a:extLst>
          </p:cNvPr>
          <p:cNvSpPr txBox="1"/>
          <p:nvPr/>
        </p:nvSpPr>
        <p:spPr>
          <a:xfrm>
            <a:off x="3108960" y="91440"/>
            <a:ext cx="2341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Functions of Vitamin K</a:t>
            </a:r>
            <a:endParaRPr lang="sr-Latn-R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969DF2-9236-B001-2B7E-62F41B0BE0DA}"/>
              </a:ext>
            </a:extLst>
          </p:cNvPr>
          <p:cNvSpPr txBox="1"/>
          <p:nvPr/>
        </p:nvSpPr>
        <p:spPr>
          <a:xfrm>
            <a:off x="81280" y="460772"/>
            <a:ext cx="906272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                                         </a:t>
            </a:r>
            <a:r>
              <a:rPr lang="en-US" b="1" dirty="0"/>
              <a:t>Vitamin K's function in coagulation </a:t>
            </a:r>
          </a:p>
          <a:p>
            <a:endParaRPr lang="en-US" dirty="0"/>
          </a:p>
          <a:p>
            <a:r>
              <a:rPr lang="sr-Latn-RS" dirty="0"/>
              <a:t> </a:t>
            </a:r>
            <a:r>
              <a:rPr lang="en-US" dirty="0"/>
              <a:t>V</a:t>
            </a:r>
            <a:r>
              <a:rPr lang="sr-Latn-RS" dirty="0"/>
              <a:t>itamin K is</a:t>
            </a:r>
            <a:r>
              <a:rPr lang="en-US" dirty="0"/>
              <a:t> first </a:t>
            </a:r>
            <a:r>
              <a:rPr lang="en-US" b="1" dirty="0"/>
              <a:t>activated by reduction </a:t>
            </a:r>
            <a:r>
              <a:rPr lang="en-US" dirty="0"/>
              <a:t>to act as </a:t>
            </a:r>
            <a:r>
              <a:rPr lang="sr-Latn-RS" dirty="0"/>
              <a:t>a </a:t>
            </a:r>
            <a:r>
              <a:rPr lang="sr-Latn-RS" b="1" dirty="0"/>
              <a:t>cofactor for </a:t>
            </a:r>
            <a:r>
              <a:rPr lang="en-US" b="1" dirty="0"/>
              <a:t>a</a:t>
            </a:r>
            <a:r>
              <a:rPr lang="sr-Latn-RS" b="1" dirty="0"/>
              <a:t> </a:t>
            </a:r>
            <a:r>
              <a:rPr lang="en-US" b="1" dirty="0"/>
              <a:t>c</a:t>
            </a:r>
            <a:r>
              <a:rPr lang="sr-Latn-RS" b="1" dirty="0"/>
              <a:t>arboxylase </a:t>
            </a:r>
            <a:r>
              <a:rPr lang="sr-Latn-RS" dirty="0"/>
              <a:t>that catalyzes the </a:t>
            </a:r>
            <a:r>
              <a:rPr lang="sr-Latn-RS" b="1" dirty="0"/>
              <a:t>carboxylation of</a:t>
            </a:r>
            <a:r>
              <a:rPr lang="en-US" b="1" dirty="0"/>
              <a:t> </a:t>
            </a:r>
            <a:r>
              <a:rPr lang="sr-Latn-RS" b="1" dirty="0"/>
              <a:t>glutamic acid</a:t>
            </a:r>
            <a:r>
              <a:rPr lang="sr-Latn-RS" dirty="0"/>
              <a:t> to gamma-carboxy glutamic acid (Gla). </a:t>
            </a:r>
            <a:endParaRPr lang="en-US" dirty="0"/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b="1" dirty="0"/>
              <a:t>activation of the vitamin K-dependent clotting factors and other vitamin K dependent proteins </a:t>
            </a:r>
            <a:r>
              <a:rPr lang="en-US" dirty="0"/>
              <a:t>in the coagulation </a:t>
            </a:r>
            <a:r>
              <a:rPr lang="en-US" b="1" dirty="0"/>
              <a:t>by carboxylation </a:t>
            </a:r>
            <a:r>
              <a:rPr lang="en-US" dirty="0"/>
              <a:t>provides their ability to bind calcium ions (</a:t>
            </a:r>
            <a:r>
              <a:rPr lang="en-US" b="1" dirty="0"/>
              <a:t>Ca2+</a:t>
            </a:r>
            <a:r>
              <a:rPr lang="en-US" dirty="0"/>
              <a:t>). </a:t>
            </a:r>
          </a:p>
          <a:p>
            <a:endParaRPr lang="en-US" dirty="0"/>
          </a:p>
          <a:p>
            <a:r>
              <a:rPr lang="en-US" dirty="0"/>
              <a:t>The coagulation factors </a:t>
            </a:r>
            <a:r>
              <a:rPr lang="en-US" b="1" dirty="0"/>
              <a:t>II (prothrombin),  VII, IX, and X </a:t>
            </a:r>
            <a:r>
              <a:rPr lang="en-US" dirty="0"/>
              <a:t>are produced in </a:t>
            </a:r>
            <a:r>
              <a:rPr lang="en-US" b="1" dirty="0"/>
              <a:t>inactive forms </a:t>
            </a:r>
            <a:r>
              <a:rPr lang="en-US" dirty="0"/>
              <a:t>in the </a:t>
            </a:r>
            <a:r>
              <a:rPr lang="en-US" b="1" dirty="0"/>
              <a:t>liver</a:t>
            </a:r>
            <a:r>
              <a:rPr lang="en-US" dirty="0"/>
              <a:t> and undergo post-translational changes, including </a:t>
            </a:r>
            <a:r>
              <a:rPr lang="en-US" b="1" dirty="0"/>
              <a:t>gamma glutamic acid carboxylation.  </a:t>
            </a:r>
          </a:p>
          <a:p>
            <a:endParaRPr lang="en-US" b="1" dirty="0"/>
          </a:p>
          <a:p>
            <a:r>
              <a:rPr lang="en-US" b="1" dirty="0"/>
              <a:t>Gamma glutamate carboxylation </a:t>
            </a:r>
            <a:r>
              <a:rPr lang="en-US" dirty="0"/>
              <a:t>adds a </a:t>
            </a:r>
            <a:r>
              <a:rPr lang="en-US" b="1" dirty="0"/>
              <a:t>negative charge </a:t>
            </a:r>
            <a:r>
              <a:rPr lang="en-US" dirty="0"/>
              <a:t>to help these coagulation factors to </a:t>
            </a:r>
            <a:r>
              <a:rPr lang="en-US" b="1" dirty="0"/>
              <a:t>bind to calcium ions+</a:t>
            </a:r>
            <a:r>
              <a:rPr lang="en-US" dirty="0"/>
              <a:t> more efficiently  which allows the binding of the blood clotting proteins to membranes</a:t>
            </a:r>
            <a:endParaRPr lang="sr-Latn-R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D13033-96D7-038D-CE4D-31E0E2E0D6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11" t="18494" r="37667" b="24222"/>
          <a:stretch/>
        </p:blipFill>
        <p:spPr>
          <a:xfrm>
            <a:off x="81280" y="4431090"/>
            <a:ext cx="5021662" cy="24269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76CD7C-DA0B-A559-679C-B53FC1CE1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1992" y="4608379"/>
            <a:ext cx="3862008" cy="215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9718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A40CE1-8BA5-B72D-8091-E01C6D60AC91}"/>
              </a:ext>
            </a:extLst>
          </p:cNvPr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Vitamin K Antagonists </a:t>
            </a:r>
          </a:p>
          <a:p>
            <a:endParaRPr lang="en-US" dirty="0"/>
          </a:p>
          <a:p>
            <a:r>
              <a:rPr lang="en-US" b="1" dirty="0"/>
              <a:t>Dicumarol and Warfarin</a:t>
            </a:r>
            <a:r>
              <a:rPr lang="en-US" dirty="0"/>
              <a:t> inhibit coagulation through antagonism of the action of vitamin K. </a:t>
            </a:r>
          </a:p>
          <a:p>
            <a:endParaRPr lang="en-US" dirty="0"/>
          </a:p>
          <a:p>
            <a:r>
              <a:rPr lang="en-US" dirty="0"/>
              <a:t>Warfarin is a </a:t>
            </a:r>
            <a:r>
              <a:rPr lang="en-US" b="1" dirty="0"/>
              <a:t>competitive inhibitor of Epoxide reductase </a:t>
            </a:r>
            <a:r>
              <a:rPr lang="en-US" dirty="0"/>
              <a:t>and it prevents the </a:t>
            </a:r>
            <a:r>
              <a:rPr lang="en-US" b="1" dirty="0"/>
              <a:t>activation of vitamin K </a:t>
            </a:r>
            <a:r>
              <a:rPr lang="en-US" dirty="0"/>
              <a:t> creating a functional vitamin K deficiency.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0E2663-BB19-5F58-AE98-18146A62CD6F}"/>
              </a:ext>
            </a:extLst>
          </p:cNvPr>
          <p:cNvSpPr txBox="1"/>
          <p:nvPr/>
        </p:nvSpPr>
        <p:spPr>
          <a:xfrm>
            <a:off x="0" y="2516661"/>
            <a:ext cx="90751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Like all anticoagulants, the major </a:t>
            </a:r>
            <a:r>
              <a:rPr lang="en-US" b="1" dirty="0"/>
              <a:t>side effect of Warfarin is bleeding</a:t>
            </a:r>
            <a:r>
              <a:rPr lang="en-US" dirty="0"/>
              <a:t>. Treatment of pregnant women with Warfarin can lead to </a:t>
            </a:r>
            <a:r>
              <a:rPr lang="en-US" b="1" dirty="0"/>
              <a:t>fetal bone abnormalities </a:t>
            </a:r>
            <a:r>
              <a:rPr lang="en-US" dirty="0"/>
              <a:t>(Fetal Warfarin syndrome) </a:t>
            </a:r>
            <a:endParaRPr lang="sr-Latn-R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8682E2-498E-E72D-A4FB-4B4A345F2802}"/>
              </a:ext>
            </a:extLst>
          </p:cNvPr>
          <p:cNvSpPr txBox="1"/>
          <p:nvPr/>
        </p:nvSpPr>
        <p:spPr>
          <a:xfrm>
            <a:off x="0" y="1754326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Thus, in the presence of Warfarin or in vitamin K deficiency the </a:t>
            </a:r>
            <a:r>
              <a:rPr lang="en-US" b="1" dirty="0"/>
              <a:t>process of coagulation is inhibited.</a:t>
            </a:r>
            <a:endParaRPr lang="sr-Latn-R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EA7818-B343-7BC3-4B29-E88F6C827D8E}"/>
              </a:ext>
            </a:extLst>
          </p:cNvPr>
          <p:cNvSpPr txBox="1"/>
          <p:nvPr/>
        </p:nvSpPr>
        <p:spPr>
          <a:xfrm>
            <a:off x="0" y="3429000"/>
            <a:ext cx="907517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Vitamin K deficiency</a:t>
            </a:r>
          </a:p>
          <a:p>
            <a:r>
              <a:rPr lang="en-US" dirty="0"/>
              <a:t>Causes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Lack of vitamin K in the diet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Fat malabsorption that  reduces the absorption of vitamin 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Disease or surgical interventions that affect the ability of the intestinal tract to absorb vitamin 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Chronic liver diseases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5612111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64358D0-4410-F402-EA48-410E7640BF42}"/>
              </a:ext>
            </a:extLst>
          </p:cNvPr>
          <p:cNvSpPr txBox="1"/>
          <p:nvPr/>
        </p:nvSpPr>
        <p:spPr>
          <a:xfrm>
            <a:off x="-34414" y="2382907"/>
            <a:ext cx="91095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Clinical Manifestations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main symptom is </a:t>
            </a:r>
            <a:r>
              <a:rPr lang="en-US" b="1" dirty="0"/>
              <a:t>bleeding (hemorrhage</a:t>
            </a:r>
            <a:r>
              <a:rPr lang="en-US" dirty="0"/>
              <a:t>)—into the skin (causing </a:t>
            </a:r>
            <a:r>
              <a:rPr lang="en-US" b="1" dirty="0"/>
              <a:t>bruises</a:t>
            </a:r>
            <a:r>
              <a:rPr lang="en-US" dirty="0"/>
              <a:t>), from the </a:t>
            </a:r>
            <a:r>
              <a:rPr lang="en-US" b="1" dirty="0"/>
              <a:t>nose</a:t>
            </a:r>
            <a:r>
              <a:rPr lang="en-US" dirty="0"/>
              <a:t>, from a </a:t>
            </a:r>
            <a:r>
              <a:rPr lang="en-US" b="1" dirty="0"/>
              <a:t>wound</a:t>
            </a:r>
            <a:r>
              <a:rPr lang="en-US" dirty="0"/>
              <a:t>, in the </a:t>
            </a:r>
            <a:r>
              <a:rPr lang="en-US" b="1" dirty="0"/>
              <a:t>stomach</a:t>
            </a:r>
            <a:r>
              <a:rPr lang="en-US" dirty="0"/>
              <a:t>, or in the intestine. Blood may be seen in the </a:t>
            </a:r>
            <a:r>
              <a:rPr lang="en-US" b="1" dirty="0"/>
              <a:t>urine or stool.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newborns, </a:t>
            </a:r>
            <a:r>
              <a:rPr lang="en-US" b="1" dirty="0"/>
              <a:t>life-threatening bleeding within or around the brain</a:t>
            </a:r>
            <a:r>
              <a:rPr lang="en-US" dirty="0"/>
              <a:t> may occur.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Having a </a:t>
            </a:r>
            <a:r>
              <a:rPr lang="en-US" b="1" dirty="0"/>
              <a:t>liver disorder </a:t>
            </a:r>
            <a:r>
              <a:rPr lang="en-US" dirty="0"/>
              <a:t>increases the risk of bleeding because proteins that help blood clot (clotting factors) are made in the liver.</a:t>
            </a:r>
          </a:p>
          <a:p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Vitamin K deficiency may also </a:t>
            </a:r>
            <a:r>
              <a:rPr lang="en-US" b="1" dirty="0"/>
              <a:t>weaken bones</a:t>
            </a:r>
            <a:endParaRPr lang="sr-Latn-R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320039-49A6-F7C7-E2F2-EDC5228BDA35}"/>
              </a:ext>
            </a:extLst>
          </p:cNvPr>
          <p:cNvSpPr txBox="1"/>
          <p:nvPr/>
        </p:nvSpPr>
        <p:spPr>
          <a:xfrm>
            <a:off x="0" y="184355"/>
            <a:ext cx="907517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Vitamin K deficiency</a:t>
            </a:r>
          </a:p>
          <a:p>
            <a:r>
              <a:rPr lang="en-US" dirty="0"/>
              <a:t>Causes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Lack of vitamin K in the diet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Fat malabsorption that  reduces the absorption of vitamin 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Disease or surgical interventions that affect the ability of the intestinal tract to absorb vitamin 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Chronic liver diseases</a:t>
            </a:r>
            <a:endParaRPr lang="sr-Latn-R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90D662-1E20-92BF-ED25-565E896A92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28" t="21947" r="40968" b="34468"/>
          <a:stretch/>
        </p:blipFill>
        <p:spPr>
          <a:xfrm>
            <a:off x="5614218" y="4431890"/>
            <a:ext cx="2703872" cy="224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33310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45A3A3-1E8D-5744-2191-3EEE50335B69}"/>
              </a:ext>
            </a:extLst>
          </p:cNvPr>
          <p:cNvSpPr txBox="1"/>
          <p:nvPr/>
        </p:nvSpPr>
        <p:spPr>
          <a:xfrm>
            <a:off x="0" y="647307"/>
            <a:ext cx="914399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>
                <a:hlinkClick r:id="rId2"/>
              </a:rPr>
              <a:t>https://www.priyamstudycentre.com/browse/science/chemistry/biochemistry</a:t>
            </a:r>
            <a:endParaRPr lang="en-US" dirty="0"/>
          </a:p>
          <a:p>
            <a:r>
              <a:rPr lang="en-US" dirty="0">
                <a:hlinkClick r:id="rId3"/>
              </a:rPr>
              <a:t>https://bio.libretexts.org/Bookshelves/Biochemistry/Fundamentals_of_Biochemistry_(Jakubowski_and_Flatt)/01%3A_Unit_I-_Structure_and_Catalysis/06%3A_Enzyme_Activity/6.08%3A__Cofactors_and_Catalysis__-_A_Little_Help_From_My_Friends</a:t>
            </a:r>
            <a:endParaRPr lang="en-US" dirty="0"/>
          </a:p>
          <a:p>
            <a:endParaRPr lang="en-US" dirty="0"/>
          </a:p>
          <a:p>
            <a:endParaRPr lang="sr-Latn-R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D20DDE-31D9-96FB-80EC-CF3048E60246}"/>
              </a:ext>
            </a:extLst>
          </p:cNvPr>
          <p:cNvSpPr txBox="1"/>
          <p:nvPr/>
        </p:nvSpPr>
        <p:spPr>
          <a:xfrm>
            <a:off x="0" y="2061562"/>
            <a:ext cx="91439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>
                <a:hlinkClick r:id="rId4"/>
              </a:rPr>
              <a:t>https://www.slideshare.net/NabaKalita2/biosynthesis-of-nucleotide-coenzymes-and-their-role-in-metabolism</a:t>
            </a:r>
            <a:endParaRPr lang="en-US" dirty="0"/>
          </a:p>
          <a:p>
            <a:endParaRPr lang="sr-Latn-R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D79E7-0BDD-6015-C199-B3B6E9F18B5C}"/>
              </a:ext>
            </a:extLst>
          </p:cNvPr>
          <p:cNvSpPr txBox="1"/>
          <p:nvPr/>
        </p:nvSpPr>
        <p:spPr>
          <a:xfrm>
            <a:off x="0" y="2678632"/>
            <a:ext cx="914399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>
                <a:hlinkClick r:id="rId5"/>
              </a:rPr>
              <a:t>https://lpi.oregonstate.edu/mic/dietary-factors/lipoic-acid</a:t>
            </a:r>
            <a:endParaRPr lang="en-US" dirty="0"/>
          </a:p>
          <a:p>
            <a:r>
              <a:rPr lang="en-US" dirty="0">
                <a:hlinkClick r:id="rId6"/>
              </a:rPr>
              <a:t>http://guweb2.gonzaga.edu/faculty/cronk/CHEM440pub/TPP.html</a:t>
            </a:r>
            <a:endParaRPr lang="en-US" dirty="0"/>
          </a:p>
          <a:p>
            <a:r>
              <a:rPr lang="en-US" dirty="0">
                <a:hlinkClick r:id="rId7"/>
              </a:rPr>
              <a:t>https://www.sciencefacts.net/adenosine-triphosphate-atp.html</a:t>
            </a:r>
            <a:endParaRPr lang="en-US" dirty="0"/>
          </a:p>
          <a:p>
            <a:r>
              <a:rPr lang="en-US" dirty="0">
                <a:hlinkClick r:id="rId8"/>
              </a:rPr>
              <a:t>https://www.integrated-mcat.com/organic-mechanisms/UDP-Glucose-Pyrophosphorylase/030211_b020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9"/>
              </a:rPr>
              <a:t>https://www.brainkart.com/article/Fat-soluble-vitamins_34111/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832776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6D7E75-845D-011D-8912-2F5C04009FC7}"/>
              </a:ext>
            </a:extLst>
          </p:cNvPr>
          <p:cNvSpPr txBox="1"/>
          <p:nvPr/>
        </p:nvSpPr>
        <p:spPr>
          <a:xfrm>
            <a:off x="79898" y="1479858"/>
            <a:ext cx="9064101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3. Coenzymes that act as carriers of </a:t>
            </a:r>
            <a:r>
              <a:rPr lang="en-US" b="1" dirty="0"/>
              <a:t>specific functional groups </a:t>
            </a:r>
            <a:r>
              <a:rPr lang="en-US" dirty="0"/>
              <a:t>(</a:t>
            </a:r>
            <a:r>
              <a:rPr lang="en-US" b="1" dirty="0"/>
              <a:t>NH2 and CO2</a:t>
            </a:r>
            <a:r>
              <a:rPr lang="en-US" dirty="0"/>
              <a:t>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PLP</a:t>
            </a:r>
            <a:r>
              <a:rPr lang="en-US" dirty="0"/>
              <a:t> ( pyridoxal and pyridoxamine phosphate – derived from vitamin B6 – transamination and decarboxylation reactions)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4. Coenzymes that act as carriers of </a:t>
            </a:r>
            <a:r>
              <a:rPr lang="en-US" b="1" dirty="0"/>
              <a:t>phosphate, adenyl, and adenosyl groups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ATP</a:t>
            </a:r>
            <a:r>
              <a:rPr lang="en-US" dirty="0"/>
              <a:t> and </a:t>
            </a:r>
            <a:r>
              <a:rPr lang="en-US" b="1" dirty="0"/>
              <a:t>GTP </a:t>
            </a:r>
            <a:r>
              <a:rPr lang="en-US" dirty="0"/>
              <a:t>( adenosyl and guanylyl tri phosphate – kinase and nucleotide transferases)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5. Coenzymes that act as carriers of </a:t>
            </a:r>
            <a:r>
              <a:rPr lang="en-US" b="1" dirty="0"/>
              <a:t>specific molecules ( glucose and nitrous base</a:t>
            </a:r>
            <a:r>
              <a:rPr lang="en-US" dirty="0"/>
              <a:t>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UDP</a:t>
            </a:r>
            <a:r>
              <a:rPr lang="en-US" dirty="0"/>
              <a:t> ( glycogen synthesis)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CDP</a:t>
            </a:r>
            <a:r>
              <a:rPr lang="en-US" dirty="0"/>
              <a:t> (glycerophospholipids synthesis)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49E27-7C6C-693F-3D69-5D7DAD8A1C51}"/>
              </a:ext>
            </a:extLst>
          </p:cNvPr>
          <p:cNvSpPr txBox="1"/>
          <p:nvPr/>
        </p:nvSpPr>
        <p:spPr>
          <a:xfrm>
            <a:off x="79899" y="45008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1" dirty="0"/>
              <a:t>Coenzymes of transferases </a:t>
            </a:r>
          </a:p>
        </p:txBody>
      </p:sp>
    </p:spTree>
    <p:extLst>
      <p:ext uri="{BB962C8B-B14F-4D97-AF65-F5344CB8AC3E}">
        <p14:creationId xmlns:p14="http://schemas.microsoft.com/office/powerpoint/2010/main" val="2236510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7780</TotalTime>
  <Words>8012</Words>
  <Application>Microsoft Office PowerPoint</Application>
  <PresentationFormat>On-screen Show (4:3)</PresentationFormat>
  <Paragraphs>839</Paragraphs>
  <Slides>88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95" baseType="lpstr">
      <vt:lpstr>Arial</vt:lpstr>
      <vt:lpstr>Calibri</vt:lpstr>
      <vt:lpstr>Calibri Light</vt:lpstr>
      <vt:lpstr>Inter Var</vt:lpstr>
      <vt:lpstr>Open sans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Marina Mitrović</dc:creator>
  <cp:lastModifiedBy>Marina Mitrović</cp:lastModifiedBy>
  <cp:revision>235</cp:revision>
  <dcterms:created xsi:type="dcterms:W3CDTF">2023-08-11T13:41:57Z</dcterms:created>
  <dcterms:modified xsi:type="dcterms:W3CDTF">2023-08-17T04:08:51Z</dcterms:modified>
</cp:coreProperties>
</file>